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20.jpg" ContentType="image/jpeg"/>
  <Override PartName="/ppt/notesSlides/notesSlide13.xml" ContentType="application/vnd.openxmlformats-officedocument.presentationml.notesSlide+xml"/>
  <Override PartName="/ppt/media/image21.jpg" ContentType="image/jpeg"/>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46"/>
  </p:notesMasterIdLst>
  <p:sldIdLst>
    <p:sldId id="4761" r:id="rId2"/>
    <p:sldId id="4782" r:id="rId3"/>
    <p:sldId id="264" r:id="rId4"/>
    <p:sldId id="4182" r:id="rId5"/>
    <p:sldId id="4800" r:id="rId6"/>
    <p:sldId id="4796" r:id="rId7"/>
    <p:sldId id="4794" r:id="rId8"/>
    <p:sldId id="4802" r:id="rId9"/>
    <p:sldId id="4803" r:id="rId10"/>
    <p:sldId id="4797" r:id="rId11"/>
    <p:sldId id="4798" r:id="rId12"/>
    <p:sldId id="475" r:id="rId13"/>
    <p:sldId id="4783" r:id="rId14"/>
    <p:sldId id="4790" r:id="rId15"/>
    <p:sldId id="349" r:id="rId16"/>
    <p:sldId id="4801" r:id="rId17"/>
    <p:sldId id="4813" r:id="rId18"/>
    <p:sldId id="4784" r:id="rId19"/>
    <p:sldId id="4786" r:id="rId20"/>
    <p:sldId id="4785" r:id="rId21"/>
    <p:sldId id="345" r:id="rId22"/>
    <p:sldId id="346" r:id="rId23"/>
    <p:sldId id="536" r:id="rId24"/>
    <p:sldId id="4787" r:id="rId25"/>
    <p:sldId id="339" r:id="rId26"/>
    <p:sldId id="4795" r:id="rId27"/>
    <p:sldId id="347" r:id="rId28"/>
    <p:sldId id="348" r:id="rId29"/>
    <p:sldId id="4799" r:id="rId30"/>
    <p:sldId id="4809" r:id="rId31"/>
    <p:sldId id="4810" r:id="rId32"/>
    <p:sldId id="4814" r:id="rId33"/>
    <p:sldId id="4811" r:id="rId34"/>
    <p:sldId id="351" r:id="rId35"/>
    <p:sldId id="352" r:id="rId36"/>
    <p:sldId id="4808" r:id="rId37"/>
    <p:sldId id="342" r:id="rId38"/>
    <p:sldId id="4807" r:id="rId39"/>
    <p:sldId id="4806" r:id="rId40"/>
    <p:sldId id="350" r:id="rId41"/>
    <p:sldId id="256" r:id="rId42"/>
    <p:sldId id="260" r:id="rId43"/>
    <p:sldId id="4125" r:id="rId44"/>
    <p:sldId id="413" r:id="rId4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7" initials="W"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4C88"/>
    <a:srgbClr val="2B414D"/>
    <a:srgbClr val="FAF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1408"/>
  </p:normalViewPr>
  <p:slideViewPr>
    <p:cSldViewPr snapToGrid="0" snapToObjects="1">
      <p:cViewPr varScale="1">
        <p:scale>
          <a:sx n="109" d="100"/>
          <a:sy n="109" d="100"/>
        </p:scale>
        <p:origin x="672" y="114"/>
      </p:cViewPr>
      <p:guideLst>
        <p:guide orient="horz" pos="2160"/>
        <p:guide pos="3840"/>
      </p:guideLst>
    </p:cSldViewPr>
  </p:slideViewPr>
  <p:notesTextViewPr>
    <p:cViewPr>
      <p:scale>
        <a:sx n="3" d="2"/>
        <a:sy n="3" d="2"/>
      </p:scale>
      <p:origin x="0" y="0"/>
    </p:cViewPr>
  </p:notesTextViewPr>
  <p:sorterViewPr>
    <p:cViewPr varScale="1">
      <p:scale>
        <a:sx n="1" d="1"/>
        <a:sy n="1" d="1"/>
      </p:scale>
      <p:origin x="0" y="0"/>
    </p:cViewPr>
  </p:sorterViewPr>
  <p:notesViewPr>
    <p:cSldViewPr snapToGrid="0" snapToObjects="1">
      <p:cViewPr varScale="1">
        <p:scale>
          <a:sx n="63" d="100"/>
          <a:sy n="63" d="100"/>
        </p:scale>
        <p:origin x="1488"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waldkir\Dropbox\Econ\Teaching\378\trade%20data%20for%20first%20day.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awaldkir\Dropbox\Econ\Teaching\378\trade%20data%20for%20first%20day_services.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awaldkir\Dropbox\Econ\Teaching\378\data\US%20imports%20BEA%2025%20pie.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42574302489646"/>
          <c:y val="7.2161740651983719E-2"/>
          <c:w val="0.65558782030858864"/>
          <c:h val="0.82186009357525958"/>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BA0-43DF-BAD5-8B298B43780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BA0-43DF-BAD5-8B298B43780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6BA0-43DF-BAD5-8B298B43780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6BA0-43DF-BAD5-8B298B43780D}"/>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6BA0-43DF-BAD5-8B298B43780D}"/>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6BA0-43DF-BAD5-8B298B43780D}"/>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6BA0-43DF-BAD5-8B298B43780D}"/>
              </c:ext>
            </c:extLst>
          </c:dPt>
          <c:dLbls>
            <c:dLbl>
              <c:idx val="1"/>
              <c:tx>
                <c:rich>
                  <a:bodyPr/>
                  <a:lstStyle/>
                  <a:p>
                    <a:fld id="{E11D8F3E-1101-4AC9-A22A-333A9AA021F1}" type="CATEGORYNAME">
                      <a:rPr lang="en-US"/>
                      <a:pPr/>
                      <a:t>[CATEGORY NAME]</a:t>
                    </a:fld>
                    <a:r>
                      <a:rPr lang="en-US" baseline="0"/>
                      <a:t>, 36</a:t>
                    </a:r>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BA0-43DF-BAD5-8B298B43780D}"/>
                </c:ext>
              </c:extLst>
            </c:dLbl>
            <c:dLbl>
              <c:idx val="2"/>
              <c:tx>
                <c:rich>
                  <a:bodyPr rot="0" spcFirstLastPara="1" vertOverflow="ellipsis" vert="horz" wrap="square" lIns="38100" tIns="19050" rIns="38100" bIns="19050" anchor="ctr" anchorCtr="1">
                    <a:noAutofit/>
                  </a:bodyPr>
                  <a:lstStyle/>
                  <a:p>
                    <a:pPr>
                      <a:defRPr sz="1600" b="0" i="0" u="none" strike="noStrike" kern="1200" baseline="0">
                        <a:solidFill>
                          <a:schemeClr val="tx1">
                            <a:lumMod val="75000"/>
                            <a:lumOff val="25000"/>
                          </a:schemeClr>
                        </a:solidFill>
                        <a:latin typeface="+mn-lt"/>
                        <a:ea typeface="+mn-ea"/>
                        <a:cs typeface="+mn-cs"/>
                      </a:defRPr>
                    </a:pPr>
                    <a:r>
                      <a:rPr lang="en-US" baseline="0" dirty="0"/>
                      <a:t>CIS/Central Asia, 2</a:t>
                    </a:r>
                    <a:endParaRPr lang="en-US" dirty="0"/>
                  </a:p>
                </c:rich>
              </c:tx>
              <c:spPr>
                <a:noFill/>
                <a:ln>
                  <a:noFill/>
                </a:ln>
                <a:effectLst/>
              </c:spPr>
              <c:showLegendKey val="0"/>
              <c:showVal val="1"/>
              <c:showCatName val="1"/>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6BA0-43DF-BAD5-8B298B43780D}"/>
                </c:ext>
              </c:extLst>
            </c:dLbl>
            <c:dLbl>
              <c:idx val="3"/>
              <c:tx>
                <c:rich>
                  <a:bodyPr/>
                  <a:lstStyle/>
                  <a:p>
                    <a:fld id="{1B3B1A36-37A3-4BAE-8700-801FE2FF8B54}" type="CATEGORYNAME">
                      <a:rPr lang="en-US"/>
                      <a:pPr/>
                      <a:t>[CATEGORY NAME]</a:t>
                    </a:fld>
                    <a:r>
                      <a:rPr lang="en-US" baseline="0"/>
                      <a:t>, 38</a:t>
                    </a:r>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BA0-43DF-BAD5-8B298B43780D}"/>
                </c:ext>
              </c:extLst>
            </c:dLbl>
            <c:dLbl>
              <c:idx val="6"/>
              <c:layout>
                <c:manualLayout>
                  <c:x val="-4.8368455388163256E-2"/>
                  <c:y val="0"/>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BA0-43DF-BAD5-8B298B43780D}"/>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'[trade data for first day.xlsx]first day'!$A$15:$A$21</c:f>
              <c:strCache>
                <c:ptCount val="7"/>
                <c:pt idx="0">
                  <c:v>Africa</c:v>
                </c:pt>
                <c:pt idx="1">
                  <c:v>Asia</c:v>
                </c:pt>
                <c:pt idx="2">
                  <c:v>CIS+</c:v>
                </c:pt>
                <c:pt idx="3">
                  <c:v>Europe</c:v>
                </c:pt>
                <c:pt idx="4">
                  <c:v>Middle East</c:v>
                </c:pt>
                <c:pt idx="5">
                  <c:v>North America</c:v>
                </c:pt>
                <c:pt idx="6">
                  <c:v>Central &amp; South America</c:v>
                </c:pt>
              </c:strCache>
            </c:strRef>
          </c:cat>
          <c:val>
            <c:numRef>
              <c:f>'[trade data for first day.xlsx]first day'!$B$15:$B$21</c:f>
              <c:numCache>
                <c:formatCode>0</c:formatCode>
                <c:ptCount val="7"/>
                <c:pt idx="0">
                  <c:v>2.4576694624556641</c:v>
                </c:pt>
                <c:pt idx="1">
                  <c:v>35.455727880987673</c:v>
                </c:pt>
                <c:pt idx="2">
                  <c:v>3.2871945223505743</c:v>
                </c:pt>
                <c:pt idx="3">
                  <c:v>36.516730036480453</c:v>
                </c:pt>
                <c:pt idx="4">
                  <c:v>5.8530262930684573</c:v>
                </c:pt>
                <c:pt idx="5">
                  <c:v>13.168063996349028</c:v>
                </c:pt>
                <c:pt idx="6">
                  <c:v>3.2615929430011592</c:v>
                </c:pt>
              </c:numCache>
            </c:numRef>
          </c:val>
          <c:extLst>
            <c:ext xmlns:c16="http://schemas.microsoft.com/office/drawing/2014/chart" uri="{C3380CC4-5D6E-409C-BE32-E72D297353CC}">
              <c16:uniqueId val="{0000000E-6BA0-43DF-BAD5-8B298B43780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22D-4FBB-B5D5-1EB4206E152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22D-4FBB-B5D5-1EB4206E152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22D-4FBB-B5D5-1EB4206E152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22D-4FBB-B5D5-1EB4206E152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322D-4FBB-B5D5-1EB4206E152C}"/>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322D-4FBB-B5D5-1EB4206E152C}"/>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322D-4FBB-B5D5-1EB4206E152C}"/>
              </c:ext>
            </c:extLst>
          </c:dPt>
          <c:dLbls>
            <c:dLbl>
              <c:idx val="1"/>
              <c:tx>
                <c:rich>
                  <a:bodyPr/>
                  <a:lstStyle/>
                  <a:p>
                    <a:fld id="{FE4DB3C9-9F7B-46B0-85CE-6CA834B6D980}" type="CATEGORYNAME">
                      <a:rPr lang="en-US"/>
                      <a:pPr/>
                      <a:t>[CATEGORY NAME]</a:t>
                    </a:fld>
                    <a:r>
                      <a:rPr lang="en-US" baseline="0"/>
                      <a:t>, 24</a:t>
                    </a:r>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22D-4FBB-B5D5-1EB4206E152C}"/>
                </c:ext>
              </c:extLst>
            </c:dLbl>
            <c:dLbl>
              <c:idx val="5"/>
              <c:tx>
                <c:rich>
                  <a:bodyPr/>
                  <a:lstStyle/>
                  <a:p>
                    <a:fld id="{6B5E65BE-3AC9-4AEE-ADB7-497219D95D46}" type="CATEGORYNAME">
                      <a:rPr lang="en-US"/>
                      <a:pPr/>
                      <a:t>[CATEGORY NAME]</a:t>
                    </a:fld>
                    <a:r>
                      <a:rPr lang="en-US" baseline="0"/>
                      <a:t>, 17</a:t>
                    </a:r>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322D-4FBB-B5D5-1EB4206E152C}"/>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'[trade data for first day_services.xlsx]first day'!$A$15:$A$21</c:f>
              <c:strCache>
                <c:ptCount val="7"/>
                <c:pt idx="0">
                  <c:v>Africa</c:v>
                </c:pt>
                <c:pt idx="1">
                  <c:v>Asia</c:v>
                </c:pt>
                <c:pt idx="2">
                  <c:v>CIS+</c:v>
                </c:pt>
                <c:pt idx="3">
                  <c:v>Europe</c:v>
                </c:pt>
                <c:pt idx="4">
                  <c:v>Middle East</c:v>
                </c:pt>
                <c:pt idx="5">
                  <c:v>North America</c:v>
                </c:pt>
                <c:pt idx="6">
                  <c:v>Central &amp; South America</c:v>
                </c:pt>
              </c:strCache>
            </c:strRef>
          </c:cat>
          <c:val>
            <c:numRef>
              <c:f>'[trade data for first day_services.xlsx]first day'!$B$15:$B$21</c:f>
              <c:numCache>
                <c:formatCode>0</c:formatCode>
                <c:ptCount val="7"/>
                <c:pt idx="0">
                  <c:v>2.0194985000166805</c:v>
                </c:pt>
                <c:pt idx="1">
                  <c:v>25.433147450028358</c:v>
                </c:pt>
                <c:pt idx="2">
                  <c:v>2.0377703241965661</c:v>
                </c:pt>
                <c:pt idx="3">
                  <c:v>47.659179153696321</c:v>
                </c:pt>
                <c:pt idx="4">
                  <c:v>3.8065102783288127</c:v>
                </c:pt>
                <c:pt idx="5">
                  <c:v>16.277269799394876</c:v>
                </c:pt>
                <c:pt idx="6">
                  <c:v>2.7666416027879932</c:v>
                </c:pt>
              </c:numCache>
            </c:numRef>
          </c:val>
          <c:extLst>
            <c:ext xmlns:c16="http://schemas.microsoft.com/office/drawing/2014/chart" uri="{C3380CC4-5D6E-409C-BE32-E72D297353CC}">
              <c16:uniqueId val="{0000000E-322D-4FBB-B5D5-1EB4206E152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E744-40C3-95B0-CC2626DADFB8}"/>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E744-40C3-95B0-CC2626DADFB8}"/>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E744-40C3-95B0-CC2626DADFB8}"/>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E744-40C3-95B0-CC2626DADFB8}"/>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E744-40C3-95B0-CC2626DADFB8}"/>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E744-40C3-95B0-CC2626DADFB8}"/>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E744-40C3-95B0-CC2626DADFB8}"/>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F-E744-40C3-95B0-CC2626DADFB8}"/>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1-E744-40C3-95B0-CC2626DADFB8}"/>
              </c:ext>
            </c:extLst>
          </c:dPt>
          <c:dPt>
            <c:idx val="9"/>
            <c:bubble3D val="0"/>
            <c:spPr>
              <a:solidFill>
                <a:schemeClr val="accent4">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3-E744-40C3-95B0-CC2626DADFB8}"/>
              </c:ext>
            </c:extLst>
          </c:dPt>
          <c:dPt>
            <c:idx val="10"/>
            <c:bubble3D val="0"/>
            <c:spPr>
              <a:solidFill>
                <a:schemeClr val="accent5">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5-E744-40C3-95B0-CC2626DADFB8}"/>
              </c:ext>
            </c:extLst>
          </c:dPt>
          <c:dPt>
            <c:idx val="11"/>
            <c:bubble3D val="0"/>
            <c:spPr>
              <a:solidFill>
                <a:schemeClr val="accent6">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7-E744-40C3-95B0-CC2626DADFB8}"/>
              </c:ext>
            </c:extLst>
          </c:dPt>
          <c:dPt>
            <c:idx val="12"/>
            <c:bubble3D val="0"/>
            <c:spPr>
              <a:solidFill>
                <a:schemeClr val="accent1">
                  <a:lumMod val="80000"/>
                  <a:lumOff val="2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9-E744-40C3-95B0-CC2626DADFB8}"/>
              </c:ext>
            </c:extLst>
          </c:dPt>
          <c:dPt>
            <c:idx val="13"/>
            <c:bubble3D val="0"/>
            <c:spPr>
              <a:solidFill>
                <a:schemeClr val="accent2">
                  <a:lumMod val="80000"/>
                  <a:lumOff val="2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B-E744-40C3-95B0-CC2626DADFB8}"/>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1-E744-40C3-95B0-CC2626DADFB8}"/>
                </c:ext>
              </c:extLst>
            </c:dLbl>
            <c:dLbl>
              <c:idx val="1"/>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E744-40C3-95B0-CC2626DADFB8}"/>
                </c:ext>
              </c:extLst>
            </c:dLbl>
            <c:dLbl>
              <c:idx val="2"/>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E744-40C3-95B0-CC2626DADFB8}"/>
                </c:ext>
              </c:extLst>
            </c:dLbl>
            <c:dLbl>
              <c:idx val="3"/>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E744-40C3-95B0-CC2626DADFB8}"/>
                </c:ext>
              </c:extLst>
            </c:dLbl>
            <c:dLbl>
              <c:idx val="4"/>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5"/>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9-E744-40C3-95B0-CC2626DADFB8}"/>
                </c:ext>
              </c:extLst>
            </c:dLbl>
            <c:dLbl>
              <c:idx val="5"/>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6"/>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B-E744-40C3-95B0-CC2626DADFB8}"/>
                </c:ext>
              </c:extLst>
            </c:dLbl>
            <c:dLbl>
              <c:idx val="6"/>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D-E744-40C3-95B0-CC2626DADFB8}"/>
                </c:ext>
              </c:extLst>
            </c:dLbl>
            <c:dLbl>
              <c:idx val="7"/>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F-E744-40C3-95B0-CC2626DADFB8}"/>
                </c:ext>
              </c:extLst>
            </c:dLbl>
            <c:dLbl>
              <c:idx val="8"/>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3">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1-E744-40C3-95B0-CC2626DADFB8}"/>
                </c:ext>
              </c:extLst>
            </c:dLbl>
            <c:dLbl>
              <c:idx val="9"/>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4">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3-E744-40C3-95B0-CC2626DADFB8}"/>
                </c:ext>
              </c:extLst>
            </c:dLbl>
            <c:dLbl>
              <c:idx val="1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5">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5-E744-40C3-95B0-CC2626DADFB8}"/>
                </c:ext>
              </c:extLst>
            </c:dLbl>
            <c:dLbl>
              <c:idx val="11"/>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6">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7-E744-40C3-95B0-CC2626DADFB8}"/>
                </c:ext>
              </c:extLst>
            </c:dLbl>
            <c:dLbl>
              <c:idx val="12"/>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lumMod val="80000"/>
                          <a:lumOff val="2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9-E744-40C3-95B0-CC2626DADFB8}"/>
                </c:ext>
              </c:extLst>
            </c:dLbl>
            <c:dLbl>
              <c:idx val="13"/>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lumMod val="80000"/>
                          <a:lumOff val="2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B-E744-40C3-95B0-CC2626DADFB8}"/>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'pie chart'!$G$3:$G$16</c:f>
              <c:strCache>
                <c:ptCount val="14"/>
                <c:pt idx="0">
                  <c:v>Canada</c:v>
                </c:pt>
                <c:pt idx="1">
                  <c:v>Switzerland</c:v>
                </c:pt>
                <c:pt idx="2">
                  <c:v>United Kingdom</c:v>
                </c:pt>
                <c:pt idx="3">
                  <c:v>Brazil</c:v>
                </c:pt>
                <c:pt idx="4">
                  <c:v>Mexico</c:v>
                </c:pt>
                <c:pt idx="5">
                  <c:v>Australia</c:v>
                </c:pt>
                <c:pt idx="6">
                  <c:v>China</c:v>
                </c:pt>
                <c:pt idx="7">
                  <c:v>India</c:v>
                </c:pt>
                <c:pt idx="8">
                  <c:v>Japan</c:v>
                </c:pt>
                <c:pt idx="9">
                  <c:v>South Korea</c:v>
                </c:pt>
                <c:pt idx="10">
                  <c:v>Taiwan</c:v>
                </c:pt>
                <c:pt idx="11">
                  <c:v>Vietnam</c:v>
                </c:pt>
                <c:pt idx="12">
                  <c:v>Other countries</c:v>
                </c:pt>
                <c:pt idx="13">
                  <c:v>European Union</c:v>
                </c:pt>
              </c:strCache>
            </c:strRef>
          </c:cat>
          <c:val>
            <c:numRef>
              <c:f>'pie chart'!$H$3:$H$16</c:f>
              <c:numCache>
                <c:formatCode>0%</c:formatCode>
                <c:ptCount val="14"/>
                <c:pt idx="0">
                  <c:v>0.10833597861498621</c:v>
                </c:pt>
                <c:pt idx="1">
                  <c:v>2.9567566062428649E-2</c:v>
                </c:pt>
                <c:pt idx="2">
                  <c:v>1.8231002700971794E-2</c:v>
                </c:pt>
                <c:pt idx="3">
                  <c:v>1.1011332943502351E-2</c:v>
                </c:pt>
                <c:pt idx="4">
                  <c:v>0.15060228886475649</c:v>
                </c:pt>
                <c:pt idx="5">
                  <c:v>8.127975941859494E-3</c:v>
                </c:pt>
                <c:pt idx="6">
                  <c:v>8.6052404421797124E-2</c:v>
                </c:pt>
                <c:pt idx="7">
                  <c:v>2.8834683819229805E-2</c:v>
                </c:pt>
                <c:pt idx="8">
                  <c:v>4.0857628156934812E-2</c:v>
                </c:pt>
                <c:pt idx="9">
                  <c:v>3.5361011332943504E-2</c:v>
                </c:pt>
                <c:pt idx="10">
                  <c:v>5.6095564280344165E-2</c:v>
                </c:pt>
                <c:pt idx="11">
                  <c:v>5.3973491493331104E-2</c:v>
                </c:pt>
                <c:pt idx="12">
                  <c:v>0.19551165316180771</c:v>
                </c:pt>
                <c:pt idx="13">
                  <c:v>0.17743741820510678</c:v>
                </c:pt>
              </c:numCache>
            </c:numRef>
          </c:val>
          <c:extLst>
            <c:ext xmlns:c16="http://schemas.microsoft.com/office/drawing/2014/chart" uri="{C3380CC4-5D6E-409C-BE32-E72D297353CC}">
              <c16:uniqueId val="{0000001C-E744-40C3-95B0-CC2626DADFB8}"/>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E7EC6A77-897B-A94D-8179-085D1B4EE98D}" type="datetimeFigureOut">
              <a:rPr lang="en-US" smtClean="0"/>
              <a:t>10/14/2026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39F294D8-753E-E842-8CF8-893A8D4FD7E5}" type="slidenum">
              <a:rPr lang="en-US" smtClean="0"/>
              <a:t>‹#›</a:t>
            </a:fld>
            <a:endParaRPr lang="en-US"/>
          </a:p>
        </p:txBody>
      </p:sp>
    </p:spTree>
    <p:extLst>
      <p:ext uri="{BB962C8B-B14F-4D97-AF65-F5344CB8AC3E}">
        <p14:creationId xmlns:p14="http://schemas.microsoft.com/office/powerpoint/2010/main" val="1620784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Arial" panose="020B0604020202020204" pitchFamily="34" charset="0"/>
              <a:buNone/>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18076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Arial" panose="020B0604020202020204" pitchFamily="34" charset="0"/>
              <a:buNone/>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6964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Arial" panose="020B0604020202020204" pitchFamily="34" charset="0"/>
              <a:buNone/>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74184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5223F8D-2618-1D4F-991D-3D85D6F73DE8}" type="slidenum">
              <a:rPr lang="en-US" smtClean="0"/>
              <a:pPr>
                <a:defRPr/>
              </a:pPr>
              <a:t>23</a:t>
            </a:fld>
            <a:endParaRPr lang="en-US"/>
          </a:p>
        </p:txBody>
      </p:sp>
    </p:spTree>
    <p:extLst>
      <p:ext uri="{BB962C8B-B14F-4D97-AF65-F5344CB8AC3E}">
        <p14:creationId xmlns:p14="http://schemas.microsoft.com/office/powerpoint/2010/main" val="3301938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7775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Arial" panose="020B0604020202020204" pitchFamily="34" charset="0"/>
              <a:buNone/>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94655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5223F8D-2618-1D4F-991D-3D85D6F73DE8}" type="slidenum">
              <a:rPr lang="en-US" smtClean="0"/>
              <a:pPr>
                <a:defRPr/>
              </a:pPr>
              <a:t>29</a:t>
            </a:fld>
            <a:endParaRPr lang="en-US"/>
          </a:p>
        </p:txBody>
      </p:sp>
    </p:spTree>
    <p:extLst>
      <p:ext uri="{BB962C8B-B14F-4D97-AF65-F5344CB8AC3E}">
        <p14:creationId xmlns:p14="http://schemas.microsoft.com/office/powerpoint/2010/main" val="87723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www.thomasnet.com</a:t>
            </a:r>
            <a:r>
              <a:rPr lang="en-US" dirty="0"/>
              <a:t>/</a:t>
            </a:r>
            <a:r>
              <a:rPr lang="en-US" dirty="0" err="1"/>
              <a:t>nsearch.html?cov</a:t>
            </a:r>
            <a:r>
              <a:rPr lang="en-US" dirty="0"/>
              <a:t>=</a:t>
            </a:r>
            <a:r>
              <a:rPr lang="en-US" dirty="0" err="1"/>
              <a:t>MI&amp;heading</a:t>
            </a:r>
            <a:r>
              <a:rPr lang="en-US" dirty="0"/>
              <a:t>=1261809&amp;loc=MI</a:t>
            </a:r>
          </a:p>
          <a:p>
            <a:endParaRPr lang="en-US" dirty="0"/>
          </a:p>
        </p:txBody>
      </p:sp>
      <p:sp>
        <p:nvSpPr>
          <p:cNvPr id="4" name="Slide Number Placeholder 3"/>
          <p:cNvSpPr>
            <a:spLocks noGrp="1"/>
          </p:cNvSpPr>
          <p:nvPr>
            <p:ph type="sldNum" sz="quarter" idx="5"/>
          </p:nvPr>
        </p:nvSpPr>
        <p:spPr/>
        <p:txBody>
          <a:bodyPr/>
          <a:lstStyle/>
          <a:p>
            <a:pPr>
              <a:defRPr/>
            </a:pPr>
            <a:fld id="{D5223F8D-2618-1D4F-991D-3D85D6F73DE8}" type="slidenum">
              <a:rPr lang="en-US" smtClean="0"/>
              <a:pPr>
                <a:defRPr/>
              </a:pPr>
              <a:t>30</a:t>
            </a:fld>
            <a:endParaRPr lang="en-US"/>
          </a:p>
        </p:txBody>
      </p:sp>
    </p:spTree>
    <p:extLst>
      <p:ext uri="{BB962C8B-B14F-4D97-AF65-F5344CB8AC3E}">
        <p14:creationId xmlns:p14="http://schemas.microsoft.com/office/powerpoint/2010/main" val="4266215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Arial" panose="020B0604020202020204" pitchFamily="34" charset="0"/>
              <a:buNone/>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89308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Arial" panose="020B0604020202020204" pitchFamily="34" charset="0"/>
              <a:buNone/>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14543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buFont typeface="Arial" panose="020B0604020202020204" pitchFamily="34" charset="0"/>
              <a:buNone/>
            </a:pPr>
            <a:br>
              <a:rPr lang="en-US" dirty="0"/>
            </a:br>
            <a:endParaRPr lang="en-US" dirty="0"/>
          </a:p>
          <a:p>
            <a:pPr>
              <a:buFont typeface="Arial" panose="020B0604020202020204" pitchFamily="34" charset="0"/>
              <a:buChar char="•"/>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1591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7" name="Google Shape;8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6" name="Google Shape;11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770F9-99EF-7E4F-A4BC-F83FC0BA0E36}" type="slidenum">
              <a:rPr lang="en-US" smtClean="0"/>
              <a:t>44</a:t>
            </a:fld>
            <a:endParaRPr lang="en-US"/>
          </a:p>
        </p:txBody>
      </p:sp>
    </p:spTree>
    <p:extLst>
      <p:ext uri="{BB962C8B-B14F-4D97-AF65-F5344CB8AC3E}">
        <p14:creationId xmlns:p14="http://schemas.microsoft.com/office/powerpoint/2010/main" val="4381020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21A4D-4FAD-45A6-A3C5-59711005E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06B803A-233C-48A3-A920-5820C83A0E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a:extLst>
              <a:ext uri="{FF2B5EF4-FFF2-40B4-BE49-F238E27FC236}">
                <a16:creationId xmlns:a16="http://schemas.microsoft.com/office/drawing/2014/main" id="{DC2737BC-96A1-42A3-AD8D-9E8CD7FB7C95}"/>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470958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D1F8A60-8110-4A9F-9FEB-449D2EDDD4DB}"/>
              </a:ext>
            </a:extLst>
          </p:cNvPr>
          <p:cNvSpPr>
            <a:spLocks/>
          </p:cNvSpPr>
          <p:nvPr userDrawn="1"/>
        </p:nvSpPr>
        <p:spPr>
          <a:xfrm>
            <a:off x="835575" y="268645"/>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72FA1ED-8B45-44AC-98C5-BB37CF911EB0}"/>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1EF367F-FF99-40E4-923D-2ADC7339E361}"/>
              </a:ext>
            </a:extLst>
          </p:cNvPr>
          <p:cNvSpPr>
            <a:spLocks noGrp="1"/>
          </p:cNvSpPr>
          <p:nvPr>
            <p:ph idx="1"/>
          </p:nvPr>
        </p:nvSpPr>
        <p:spPr>
          <a:xfrm>
            <a:off x="838200" y="1570730"/>
            <a:ext cx="10515600" cy="4351338"/>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4BB0F65A-EC94-4588-B443-FB389B8A913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848032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_Title 2 lines">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D1F8A60-8110-4A9F-9FEB-449D2EDDD4DB}"/>
              </a:ext>
            </a:extLst>
          </p:cNvPr>
          <p:cNvSpPr>
            <a:spLocks/>
          </p:cNvSpPr>
          <p:nvPr userDrawn="1"/>
        </p:nvSpPr>
        <p:spPr>
          <a:xfrm>
            <a:off x="835575" y="242887"/>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72FA1ED-8B45-44AC-98C5-BB37CF911EB0}"/>
              </a:ext>
            </a:extLst>
          </p:cNvPr>
          <p:cNvSpPr>
            <a:spLocks noGrp="1"/>
          </p:cNvSpPr>
          <p:nvPr>
            <p:ph type="title" hasCustomPrompt="1"/>
          </p:nvPr>
        </p:nvSpPr>
        <p:spPr>
          <a:xfrm>
            <a:off x="838200" y="216007"/>
            <a:ext cx="10515600" cy="1325563"/>
          </a:xfrm>
        </p:spPr>
        <p:txBody>
          <a:bodyPr anchor="t" anchorCtr="0">
            <a:normAutofit/>
          </a:bodyPr>
          <a:lstStyle>
            <a:lvl1pPr>
              <a:lnSpc>
                <a:spcPct val="100000"/>
              </a:lnSpc>
              <a:defRPr sz="4000">
                <a:solidFill>
                  <a:srgbClr val="0C4C88"/>
                </a:solidFill>
              </a:defRPr>
            </a:lvl1pPr>
          </a:lstStyle>
          <a:p>
            <a:r>
              <a:rPr lang="en-US" dirty="0"/>
              <a:t>Click to edit Master title style</a:t>
            </a:r>
            <a:br>
              <a:rPr lang="en-US" dirty="0"/>
            </a:br>
            <a:endParaRPr lang="en-GB" dirty="0"/>
          </a:p>
        </p:txBody>
      </p:sp>
      <p:sp>
        <p:nvSpPr>
          <p:cNvPr id="3" name="Content Placeholder 2">
            <a:extLst>
              <a:ext uri="{FF2B5EF4-FFF2-40B4-BE49-F238E27FC236}">
                <a16:creationId xmlns:a16="http://schemas.microsoft.com/office/drawing/2014/main" id="{E1EF367F-FF99-40E4-923D-2ADC7339E361}"/>
              </a:ext>
            </a:extLst>
          </p:cNvPr>
          <p:cNvSpPr>
            <a:spLocks noGrp="1"/>
          </p:cNvSpPr>
          <p:nvPr>
            <p:ph idx="1"/>
          </p:nvPr>
        </p:nvSpPr>
        <p:spPr>
          <a:xfrm>
            <a:off x="838200" y="1570730"/>
            <a:ext cx="10515600" cy="4351338"/>
          </a:xfrm>
        </p:spPr>
        <p:txBody>
          <a:bodyPr anchor="ctr" anchorCtr="0"/>
          <a:lstStyle>
            <a:lvl3pPr>
              <a:defRPr sz="24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4BB0F65A-EC94-4588-B443-FB389B8A913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06141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7E71-46AC-4513-9A95-F26DF30D7956}"/>
              </a:ext>
            </a:extLst>
          </p:cNvPr>
          <p:cNvSpPr>
            <a:spLocks noGrp="1"/>
          </p:cNvSpPr>
          <p:nvPr>
            <p:ph type="title"/>
          </p:nvPr>
        </p:nvSpPr>
        <p:spPr/>
        <p:txBody>
          <a:bodyPr/>
          <a:lstStyle>
            <a:lvl1pPr>
              <a:defRPr>
                <a:solidFill>
                  <a:srgbClr val="0C4C88"/>
                </a:solidFill>
              </a:defRPr>
            </a:lvl1pPr>
          </a:lstStyle>
          <a:p>
            <a:r>
              <a:rPr lang="en-US" dirty="0"/>
              <a:t>Click to edit Master title style</a:t>
            </a:r>
            <a:endParaRPr lang="en-GB" dirty="0"/>
          </a:p>
        </p:txBody>
      </p:sp>
      <p:sp>
        <p:nvSpPr>
          <p:cNvPr id="8" name="Oval 7">
            <a:extLst>
              <a:ext uri="{FF2B5EF4-FFF2-40B4-BE49-F238E27FC236}">
                <a16:creationId xmlns:a16="http://schemas.microsoft.com/office/drawing/2014/main" id="{6C1AA319-333D-412C-9DD7-9A6C0D760DBE}"/>
              </a:ext>
            </a:extLst>
          </p:cNvPr>
          <p:cNvSpPr>
            <a:spLocks/>
          </p:cNvSpPr>
          <p:nvPr userDrawn="1"/>
        </p:nvSpPr>
        <p:spPr>
          <a:xfrm>
            <a:off x="835575" y="268645"/>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6F5AC0E9-A169-4112-8F11-ADB73A3F284B}"/>
              </a:ext>
            </a:extLst>
          </p:cNvPr>
          <p:cNvSpPr>
            <a:spLocks noGrp="1"/>
          </p:cNvSpPr>
          <p:nvPr>
            <p:ph sz="half" idx="1"/>
          </p:nvPr>
        </p:nvSpPr>
        <p:spPr>
          <a:xfrm>
            <a:off x="838200" y="1665980"/>
            <a:ext cx="5181600" cy="4189162"/>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3A911ECD-3447-4351-9964-A7490F936C63}"/>
              </a:ext>
            </a:extLst>
          </p:cNvPr>
          <p:cNvSpPr>
            <a:spLocks noGrp="1"/>
          </p:cNvSpPr>
          <p:nvPr>
            <p:ph sz="half" idx="2"/>
          </p:nvPr>
        </p:nvSpPr>
        <p:spPr>
          <a:xfrm>
            <a:off x="6172200" y="1665980"/>
            <a:ext cx="5181600" cy="4189162"/>
          </a:xfrm>
        </p:spPr>
        <p:txBody>
          <a:bodyPr anchor="ctr"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2C2F81A1-AC5C-4F62-B1AA-88B6BD2789FE}"/>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371579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_Title 2 lin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AC0E9-A169-4112-8F11-ADB73A3F284B}"/>
              </a:ext>
            </a:extLst>
          </p:cNvPr>
          <p:cNvSpPr>
            <a:spLocks noGrp="1"/>
          </p:cNvSpPr>
          <p:nvPr>
            <p:ph sz="half" idx="1"/>
          </p:nvPr>
        </p:nvSpPr>
        <p:spPr>
          <a:xfrm>
            <a:off x="838200" y="1665980"/>
            <a:ext cx="5181600" cy="4189162"/>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3A911ECD-3447-4351-9964-A7490F936C63}"/>
              </a:ext>
            </a:extLst>
          </p:cNvPr>
          <p:cNvSpPr>
            <a:spLocks noGrp="1"/>
          </p:cNvSpPr>
          <p:nvPr>
            <p:ph sz="half" idx="2"/>
          </p:nvPr>
        </p:nvSpPr>
        <p:spPr>
          <a:xfrm>
            <a:off x="6172200" y="1665980"/>
            <a:ext cx="5181600" cy="4189162"/>
          </a:xfrm>
        </p:spPr>
        <p:txBody>
          <a:bodyPr anchor="ctr"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2C2F81A1-AC5C-4F62-B1AA-88B6BD2789FE}"/>
              </a:ext>
            </a:extLst>
          </p:cNvPr>
          <p:cNvSpPr>
            <a:spLocks noGrp="1"/>
          </p:cNvSpPr>
          <p:nvPr>
            <p:ph type="sldNum" sz="quarter" idx="12"/>
          </p:nvPr>
        </p:nvSpPr>
        <p:spPr/>
        <p:txBody>
          <a:bodyPr/>
          <a:lstStyle/>
          <a:p>
            <a:fld id="{D9F085D5-EC86-4F6A-B501-C1359CB39116}" type="slidenum">
              <a:rPr lang="en-GB" smtClean="0"/>
              <a:t>‹#›</a:t>
            </a:fld>
            <a:endParaRPr lang="en-GB"/>
          </a:p>
        </p:txBody>
      </p:sp>
      <p:sp>
        <p:nvSpPr>
          <p:cNvPr id="9" name="Oval 8">
            <a:extLst>
              <a:ext uri="{FF2B5EF4-FFF2-40B4-BE49-F238E27FC236}">
                <a16:creationId xmlns:a16="http://schemas.microsoft.com/office/drawing/2014/main" id="{EEAB0322-A9EB-43EB-8A82-07D57F72DE4A}"/>
              </a:ext>
            </a:extLst>
          </p:cNvPr>
          <p:cNvSpPr>
            <a:spLocks/>
          </p:cNvSpPr>
          <p:nvPr userDrawn="1"/>
        </p:nvSpPr>
        <p:spPr>
          <a:xfrm>
            <a:off x="835575" y="242887"/>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8E67E71-46AC-4513-9A95-F26DF30D7956}"/>
              </a:ext>
            </a:extLst>
          </p:cNvPr>
          <p:cNvSpPr>
            <a:spLocks noGrp="1"/>
          </p:cNvSpPr>
          <p:nvPr>
            <p:ph type="title" hasCustomPrompt="1"/>
          </p:nvPr>
        </p:nvSpPr>
        <p:spPr>
          <a:xfrm>
            <a:off x="838200" y="216007"/>
            <a:ext cx="10515600" cy="1325563"/>
          </a:xfrm>
        </p:spPr>
        <p:txBody>
          <a:bodyPr anchor="t" anchorCtr="0"/>
          <a:lstStyle>
            <a:lvl1pPr>
              <a:lnSpc>
                <a:spcPct val="100000"/>
              </a:lnSpc>
              <a:defRPr>
                <a:solidFill>
                  <a:srgbClr val="0C4C88"/>
                </a:solidFill>
              </a:defRPr>
            </a:lvl1pPr>
          </a:lstStyle>
          <a:p>
            <a:r>
              <a:rPr lang="en-US" dirty="0"/>
              <a:t>Click to edit Master title style</a:t>
            </a:r>
            <a:br>
              <a:rPr lang="en-US" dirty="0"/>
            </a:br>
            <a:endParaRPr lang="en-GB" dirty="0"/>
          </a:p>
        </p:txBody>
      </p:sp>
    </p:spTree>
    <p:extLst>
      <p:ext uri="{BB962C8B-B14F-4D97-AF65-F5344CB8AC3E}">
        <p14:creationId xmlns:p14="http://schemas.microsoft.com/office/powerpoint/2010/main" val="267815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1A90B-032D-47E4-AA87-462359C7B8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8E3E4E5-6537-4C35-A50E-A91EDDFC53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8" name="Slide Number Placeholder 6">
            <a:extLst>
              <a:ext uri="{FF2B5EF4-FFF2-40B4-BE49-F238E27FC236}">
                <a16:creationId xmlns:a16="http://schemas.microsoft.com/office/drawing/2014/main" id="{DD0AEE99-5F0F-4100-9685-AAB2EBB6DFF0}"/>
              </a:ext>
            </a:extLst>
          </p:cNvPr>
          <p:cNvSpPr>
            <a:spLocks noGrp="1"/>
          </p:cNvSpPr>
          <p:nvPr>
            <p:ph type="sldNum" sz="quarter" idx="12"/>
          </p:nvPr>
        </p:nvSpPr>
        <p:spPr>
          <a:xfrm>
            <a:off x="9272751" y="6230226"/>
            <a:ext cx="2743200" cy="365125"/>
          </a:xfrm>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044336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2545-EFE2-4330-B6AE-68DD7018D3F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965C42-8E4E-4995-8882-EDA6243577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C0386CD-7692-45A5-96E1-56EF3B35FB7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968283-0879-4456-B3EF-65A7B363EF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AD478B5-F754-4D16-A4E6-C28D49165B4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a:extLst>
              <a:ext uri="{FF2B5EF4-FFF2-40B4-BE49-F238E27FC236}">
                <a16:creationId xmlns:a16="http://schemas.microsoft.com/office/drawing/2014/main" id="{C9312041-9D94-4A1D-B742-6CF6728A9A5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160454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E3BC-6A56-4810-AE88-730E1D2608C9}"/>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81531B64-0F13-44AC-A325-72129929CB0B}"/>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677062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0C0B4B-CECB-4D80-B0B3-10BA52D49BD5}"/>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3603757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y 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1531B64-0F13-44AC-A325-72129929CB0B}"/>
              </a:ext>
            </a:extLst>
          </p:cNvPr>
          <p:cNvSpPr>
            <a:spLocks noGrp="1"/>
          </p:cNvSpPr>
          <p:nvPr>
            <p:ph type="sldNum" sz="quarter" idx="12"/>
          </p:nvPr>
        </p:nvSpPr>
        <p:spPr/>
        <p:txBody>
          <a:bodyPr/>
          <a:lstStyle/>
          <a:p>
            <a:fld id="{D9F085D5-EC86-4F6A-B501-C1359CB39116}" type="slidenum">
              <a:rPr lang="en-GB" smtClean="0"/>
              <a:t>‹#›</a:t>
            </a:fld>
            <a:endParaRPr lang="en-GB"/>
          </a:p>
        </p:txBody>
      </p:sp>
      <p:sp>
        <p:nvSpPr>
          <p:cNvPr id="3" name="Rectangle 2">
            <a:extLst>
              <a:ext uri="{FF2B5EF4-FFF2-40B4-BE49-F238E27FC236}">
                <a16:creationId xmlns:a16="http://schemas.microsoft.com/office/drawing/2014/main" id="{AAA7E2CB-D8A4-4CA5-AD0E-4339221B42DB}"/>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7097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F9E97E-8590-4661-B926-74D82175F17E}"/>
              </a:ext>
            </a:extLst>
          </p:cNvPr>
          <p:cNvSpPr>
            <a:spLocks noGrp="1"/>
          </p:cNvSpPr>
          <p:nvPr>
            <p:ph type="title"/>
          </p:nvPr>
        </p:nvSpPr>
        <p:spPr>
          <a:xfrm>
            <a:off x="838200" y="0"/>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EB2EFE9F-E4C2-4E94-B15C-7561DD632706}"/>
              </a:ext>
            </a:extLst>
          </p:cNvPr>
          <p:cNvSpPr>
            <a:spLocks noGrp="1"/>
          </p:cNvSpPr>
          <p:nvPr>
            <p:ph type="body" idx="1"/>
          </p:nvPr>
        </p:nvSpPr>
        <p:spPr>
          <a:xfrm>
            <a:off x="838200" y="173037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36C72820-9D3E-44DA-B4D3-E0A65C8E5BDA}"/>
              </a:ext>
            </a:extLst>
          </p:cNvPr>
          <p:cNvSpPr>
            <a:spLocks noGrp="1"/>
          </p:cNvSpPr>
          <p:nvPr>
            <p:ph type="sldNum" sz="quarter" idx="4"/>
          </p:nvPr>
        </p:nvSpPr>
        <p:spPr>
          <a:xfrm>
            <a:off x="9272751" y="6230226"/>
            <a:ext cx="2743200" cy="365125"/>
          </a:xfrm>
          <a:prstGeom prst="rect">
            <a:avLst/>
          </a:prstGeom>
        </p:spPr>
        <p:txBody>
          <a:bodyPr vert="horz" lIns="91440" tIns="45720" rIns="91440" bIns="45720" rtlCol="0" anchor="ctr"/>
          <a:lstStyle>
            <a:lvl1pPr algn="r">
              <a:defRPr sz="1100">
                <a:solidFill>
                  <a:srgbClr val="0C4C88"/>
                </a:solidFill>
              </a:defRPr>
            </a:lvl1pPr>
          </a:lstStyle>
          <a:p>
            <a:fld id="{D9F085D5-EC86-4F6A-B501-C1359CB39116}" type="slidenum">
              <a:rPr lang="en-GB" smtClean="0"/>
              <a:pPr/>
              <a:t>‹#›</a:t>
            </a:fld>
            <a:endParaRPr lang="en-GB"/>
          </a:p>
        </p:txBody>
      </p:sp>
      <p:sp>
        <p:nvSpPr>
          <p:cNvPr id="7" name="Workspace [Presentation]" hidden="1">
            <a:extLst>
              <a:ext uri="{FF2B5EF4-FFF2-40B4-BE49-F238E27FC236}">
                <a16:creationId xmlns:a16="http://schemas.microsoft.com/office/drawing/2014/main" id="{07CF207E-F6E3-4338-83CD-7F26AF8EFD5E}"/>
              </a:ext>
            </a:extLst>
          </p:cNvPr>
          <p:cNvSpPr/>
          <p:nvPr userDrawn="1"/>
        </p:nvSpPr>
        <p:spPr>
          <a:xfrm>
            <a:off x="838200" y="1825625"/>
            <a:ext cx="5181600" cy="4351338"/>
          </a:xfrm>
          <a:prstGeom prst="rect">
            <a:avLst/>
          </a:prstGeom>
          <a:noFill/>
          <a:ln w="12700" cap="flat" cmpd="sng" algn="ctr">
            <a:solidFill>
              <a:srgbClr val="D24726"/>
            </a:solidFill>
            <a:prstDash val="lgDash"/>
            <a:miter lim="800000"/>
          </a:ln>
          <a:effectLst/>
          <a:extLst>
            <a:ext uri="{909E8E84-426E-40dd-AFC4-6F175D3DCCD1}">
              <a14:hiddenFill xmlns=""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2FCAFF6B-AEE7-4DF3-9AA6-FC371F384119}"/>
              </a:ext>
            </a:extLst>
          </p:cNvPr>
          <p:cNvCxnSpPr>
            <a:cxnSpLocks/>
          </p:cNvCxnSpPr>
          <p:nvPr userDrawn="1"/>
        </p:nvCxnSpPr>
        <p:spPr>
          <a:xfrm>
            <a:off x="3310764" y="6412788"/>
            <a:ext cx="8153398" cy="0"/>
          </a:xfrm>
          <a:prstGeom prst="line">
            <a:avLst/>
          </a:prstGeom>
          <a:ln>
            <a:solidFill>
              <a:srgbClr val="0C4C88"/>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45C10A0A-8A4B-47E1-9F98-875C5F817B91}"/>
              </a:ext>
            </a:extLst>
          </p:cNvPr>
          <p:cNvPicPr>
            <a:picLocks noChangeAspect="1"/>
          </p:cNvPicPr>
          <p:nvPr userDrawn="1"/>
        </p:nvPicPr>
        <p:blipFill>
          <a:blip r:embed="rId12"/>
          <a:stretch>
            <a:fillRect/>
          </a:stretch>
        </p:blipFill>
        <p:spPr>
          <a:xfrm>
            <a:off x="10174279" y="0"/>
            <a:ext cx="2017721" cy="1898705"/>
          </a:xfrm>
          <a:prstGeom prst="rect">
            <a:avLst/>
          </a:prstGeom>
        </p:spPr>
      </p:pic>
      <p:pic>
        <p:nvPicPr>
          <p:cNvPr id="17" name="Picture 16">
            <a:extLst>
              <a:ext uri="{FF2B5EF4-FFF2-40B4-BE49-F238E27FC236}">
                <a16:creationId xmlns:a16="http://schemas.microsoft.com/office/drawing/2014/main" id="{57F4E8CB-31CF-4E8D-A3AC-73D8C76CAD0B}"/>
              </a:ext>
            </a:extLst>
          </p:cNvPr>
          <p:cNvPicPr>
            <a:picLocks noChangeAspect="1"/>
          </p:cNvPicPr>
          <p:nvPr userDrawn="1"/>
        </p:nvPicPr>
        <p:blipFill>
          <a:blip r:embed="rId13"/>
          <a:stretch>
            <a:fillRect/>
          </a:stretch>
        </p:blipFill>
        <p:spPr>
          <a:xfrm>
            <a:off x="335378" y="6176568"/>
            <a:ext cx="2834640" cy="472441"/>
          </a:xfrm>
          <a:prstGeom prst="rect">
            <a:avLst/>
          </a:prstGeom>
        </p:spPr>
      </p:pic>
    </p:spTree>
    <p:extLst>
      <p:ext uri="{BB962C8B-B14F-4D97-AF65-F5344CB8AC3E}">
        <p14:creationId xmlns:p14="http://schemas.microsoft.com/office/powerpoint/2010/main" val="95669258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34" r:id="rId3"/>
    <p:sldLayoutId id="2147483724" r:id="rId4"/>
    <p:sldLayoutId id="2147483733" r:id="rId5"/>
    <p:sldLayoutId id="2147483723" r:id="rId6"/>
    <p:sldLayoutId id="2147483725" r:id="rId7"/>
    <p:sldLayoutId id="2147483726" r:id="rId8"/>
    <p:sldLayoutId id="2147483727" r:id="rId9"/>
    <p:sldLayoutId id="2147483732" r:id="rId10"/>
  </p:sldLayoutIdLst>
  <p:hf hdr="0" ftr="0" dt="0"/>
  <p:txStyles>
    <p:titleStyle>
      <a:lvl1pPr algn="l" defTabSz="914400" rtl="0" eaLnBrk="1" latinLnBrk="0" hangingPunct="1">
        <a:lnSpc>
          <a:spcPct val="90000"/>
        </a:lnSpc>
        <a:spcBef>
          <a:spcPct val="0"/>
        </a:spcBef>
        <a:buNone/>
        <a:defRPr sz="4000" b="1" kern="1200">
          <a:solidFill>
            <a:srgbClr val="0C4C88"/>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0C4C88"/>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rgbClr val="2B414D"/>
          </a:solidFill>
          <a:latin typeface="+mn-lt"/>
          <a:ea typeface="+mn-ea"/>
          <a:cs typeface="+mn-cs"/>
        </a:defRPr>
      </a:lvl2pPr>
      <a:lvl3pPr marL="1143000" indent="-228600" algn="l" defTabSz="914400" rtl="0" eaLnBrk="1" latinLnBrk="0" hangingPunct="1">
        <a:lnSpc>
          <a:spcPct val="90000"/>
        </a:lnSpc>
        <a:spcBef>
          <a:spcPts val="500"/>
        </a:spcBef>
        <a:buSzPct val="80000"/>
        <a:buFont typeface="Courier New" panose="02070309020205020404" pitchFamily="49" charset="0"/>
        <a:buChar char="o"/>
        <a:defRPr sz="2400" kern="1200">
          <a:solidFill>
            <a:srgbClr val="2B414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needecon.org/delivered_presentations.php"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needelegation.org/" TargetMode="External"/><Relationship Id="rId2" Type="http://schemas.openxmlformats.org/officeDocument/2006/relationships/hyperlink" Target="mailto:andreas.waldkirch@colby.edu" TargetMode="External"/><Relationship Id="rId1" Type="http://schemas.openxmlformats.org/officeDocument/2006/relationships/slideLayout" Target="../slideLayouts/slideLayout2.xml"/><Relationship Id="rId5" Type="http://schemas.openxmlformats.org/officeDocument/2006/relationships/hyperlink" Target="http://www.needelegation.org/testimonials.php" TargetMode="External"/><Relationship Id="rId4" Type="http://schemas.openxmlformats.org/officeDocument/2006/relationships/hyperlink" Target="mailto:info@NEEDelegation.org"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1842" y="1795708"/>
            <a:ext cx="10967013" cy="2187011"/>
          </a:xfrm>
        </p:spPr>
        <p:txBody>
          <a:bodyPr anchor="ctr" anchorCtr="0">
            <a:noAutofit/>
          </a:bodyPr>
          <a:lstStyle/>
          <a:p>
            <a:pPr>
              <a:lnSpc>
                <a:spcPct val="100000"/>
              </a:lnSpc>
              <a:spcBef>
                <a:spcPts val="0"/>
              </a:spcBef>
            </a:pPr>
            <a:r>
              <a:rPr lang="en-US" sz="3600" b="1" i="1" dirty="0"/>
              <a:t>Osher Lifelong Learning Institute, </a:t>
            </a:r>
            <a:r>
              <a:rPr lang="en-US" sz="3600" b="1" i="1" dirty="0">
                <a:solidFill>
                  <a:schemeClr val="tx2"/>
                </a:solidFill>
              </a:rPr>
              <a:t>Fall</a:t>
            </a:r>
            <a:r>
              <a:rPr lang="en-US" sz="3600" dirty="0">
                <a:solidFill>
                  <a:schemeClr val="tx2"/>
                </a:solidFill>
              </a:rPr>
              <a:t> 2026</a:t>
            </a:r>
          </a:p>
          <a:p>
            <a:pPr>
              <a:lnSpc>
                <a:spcPct val="100000"/>
              </a:lnSpc>
              <a:spcBef>
                <a:spcPts val="0"/>
              </a:spcBef>
            </a:pPr>
            <a:endParaRPr lang="en-US" sz="3600" b="1" i="1" dirty="0"/>
          </a:p>
          <a:p>
            <a:pPr>
              <a:lnSpc>
                <a:spcPct val="100000"/>
              </a:lnSpc>
              <a:spcBef>
                <a:spcPts val="0"/>
              </a:spcBef>
            </a:pPr>
            <a:r>
              <a:rPr lang="en-US" sz="4400" dirty="0"/>
              <a:t>Contemporary Economic Policy</a:t>
            </a:r>
          </a:p>
        </p:txBody>
      </p:sp>
      <p:sp>
        <p:nvSpPr>
          <p:cNvPr id="8" name="Slide Number Placeholder 7">
            <a:extLst>
              <a:ext uri="{FF2B5EF4-FFF2-40B4-BE49-F238E27FC236}">
                <a16:creationId xmlns:a16="http://schemas.microsoft.com/office/drawing/2014/main" id="{1253CAC7-36DF-4A5D-BA87-83822B44EBAC}"/>
              </a:ext>
            </a:extLst>
          </p:cNvPr>
          <p:cNvSpPr>
            <a:spLocks noGrp="1"/>
          </p:cNvSpPr>
          <p:nvPr>
            <p:ph type="sldNum" sz="quarter" idx="12"/>
          </p:nvPr>
        </p:nvSpPr>
        <p:spPr/>
        <p:txBody>
          <a:bodyPr/>
          <a:lstStyle/>
          <a:p>
            <a:fld id="{D9F085D5-EC86-4F6A-B501-C1359CB39116}" type="slidenum">
              <a:rPr lang="en-US" smtClean="0"/>
              <a:t>1</a:t>
            </a:fld>
            <a:endParaRPr lang="en-US" dirty="0"/>
          </a:p>
        </p:txBody>
      </p:sp>
      <p:sp>
        <p:nvSpPr>
          <p:cNvPr id="5" name="Subtitle 2">
            <a:extLst>
              <a:ext uri="{FF2B5EF4-FFF2-40B4-BE49-F238E27FC236}">
                <a16:creationId xmlns:a16="http://schemas.microsoft.com/office/drawing/2014/main" id="{0AE01C54-87B5-E047-A90C-F1A958BEF150}"/>
              </a:ext>
            </a:extLst>
          </p:cNvPr>
          <p:cNvSpPr txBox="1">
            <a:spLocks/>
          </p:cNvSpPr>
          <p:nvPr/>
        </p:nvSpPr>
        <p:spPr>
          <a:xfrm>
            <a:off x="1547649" y="4027990"/>
            <a:ext cx="9144000" cy="181641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b="1" kern="1200">
                <a:solidFill>
                  <a:srgbClr val="0C4C88"/>
                </a:solidFill>
                <a:latin typeface="+mn-lt"/>
                <a:ea typeface="+mn-ea"/>
                <a:cs typeface="+mn-cs"/>
              </a:defRPr>
            </a:lvl1pPr>
            <a:lvl2pPr marL="457200" indent="0" algn="ctr" defTabSz="914400" rtl="0" eaLnBrk="1" latinLnBrk="0" hangingPunct="1">
              <a:lnSpc>
                <a:spcPct val="90000"/>
              </a:lnSpc>
              <a:spcBef>
                <a:spcPts val="500"/>
              </a:spcBef>
              <a:buFont typeface="Calibri" panose="020F0502020204030204" pitchFamily="34" charset="0"/>
              <a:buNone/>
              <a:defRPr sz="2000" kern="1200">
                <a:solidFill>
                  <a:srgbClr val="2B414D"/>
                </a:solidFill>
                <a:latin typeface="+mn-lt"/>
                <a:ea typeface="+mn-ea"/>
                <a:cs typeface="+mn-cs"/>
              </a:defRPr>
            </a:lvl2pPr>
            <a:lvl3pPr marL="914400" indent="0" algn="ctr" defTabSz="914400" rtl="0" eaLnBrk="1" latinLnBrk="0" hangingPunct="1">
              <a:lnSpc>
                <a:spcPct val="90000"/>
              </a:lnSpc>
              <a:spcBef>
                <a:spcPts val="500"/>
              </a:spcBef>
              <a:buSzPct val="80000"/>
              <a:buFont typeface="Courier New" panose="02070309020205020404" pitchFamily="49" charset="0"/>
              <a:buNone/>
              <a:defRPr sz="1800" kern="1200">
                <a:solidFill>
                  <a:srgbClr val="2B414D"/>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3100" dirty="0">
                <a:solidFill>
                  <a:schemeClr val="tx2"/>
                </a:solidFill>
              </a:rPr>
              <a:t>University of Massachusetts</a:t>
            </a:r>
            <a:r>
              <a:rPr lang="en-US" sz="3100">
                <a:solidFill>
                  <a:schemeClr val="tx2"/>
                </a:solidFill>
              </a:rPr>
              <a:t>, Boston</a:t>
            </a:r>
            <a:endParaRPr lang="en-US" sz="2600" dirty="0">
              <a:solidFill>
                <a:schemeClr val="tx2"/>
              </a:solidFill>
            </a:endParaRPr>
          </a:p>
          <a:p>
            <a:pPr>
              <a:lnSpc>
                <a:spcPct val="100000"/>
              </a:lnSpc>
              <a:spcBef>
                <a:spcPts val="0"/>
              </a:spcBef>
            </a:pPr>
            <a:endParaRPr lang="en-US" sz="3000" dirty="0">
              <a:solidFill>
                <a:schemeClr val="tx2"/>
              </a:solidFill>
            </a:endParaRPr>
          </a:p>
          <a:p>
            <a:pPr>
              <a:lnSpc>
                <a:spcPct val="100000"/>
              </a:lnSpc>
              <a:spcBef>
                <a:spcPts val="0"/>
              </a:spcBef>
            </a:pPr>
            <a:r>
              <a:rPr lang="en-US" sz="3000" dirty="0">
                <a:solidFill>
                  <a:schemeClr val="tx2"/>
                </a:solidFill>
              </a:rPr>
              <a:t>Host: Geoffrey Woglom, Director</a:t>
            </a:r>
          </a:p>
          <a:p>
            <a:pPr>
              <a:lnSpc>
                <a:spcPct val="100000"/>
              </a:lnSpc>
              <a:spcBef>
                <a:spcPts val="0"/>
              </a:spcBef>
            </a:pPr>
            <a:r>
              <a:rPr lang="en-US" sz="3000" dirty="0">
                <a:solidFill>
                  <a:schemeClr val="tx2"/>
                </a:solidFill>
              </a:rPr>
              <a:t>National Economic Education Delegation</a:t>
            </a:r>
          </a:p>
        </p:txBody>
      </p:sp>
    </p:spTree>
    <p:extLst>
      <p:ext uri="{BB962C8B-B14F-4D97-AF65-F5344CB8AC3E}">
        <p14:creationId xmlns:p14="http://schemas.microsoft.com/office/powerpoint/2010/main" val="381652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170EF-8EDB-7745-8BB2-2100735B84BD}"/>
              </a:ext>
            </a:extLst>
          </p:cNvPr>
          <p:cNvSpPr>
            <a:spLocks noGrp="1"/>
          </p:cNvSpPr>
          <p:nvPr>
            <p:ph type="title"/>
          </p:nvPr>
        </p:nvSpPr>
        <p:spPr/>
        <p:txBody>
          <a:bodyPr/>
          <a:lstStyle/>
          <a:p>
            <a:r>
              <a:rPr lang="en-US" dirty="0">
                <a:solidFill>
                  <a:schemeClr val="bg1"/>
                </a:solidFill>
              </a:rPr>
              <a:t> Co</a:t>
            </a:r>
            <a:r>
              <a:rPr lang="en-US" dirty="0"/>
              <a:t>urse Schedule</a:t>
            </a:r>
          </a:p>
        </p:txBody>
      </p:sp>
      <p:sp>
        <p:nvSpPr>
          <p:cNvPr id="3" name="Content Placeholder 2">
            <a:extLst>
              <a:ext uri="{FF2B5EF4-FFF2-40B4-BE49-F238E27FC236}">
                <a16:creationId xmlns:a16="http://schemas.microsoft.com/office/drawing/2014/main" id="{8D022FA3-29B6-8E48-8CFA-C14EC58E75F7}"/>
              </a:ext>
            </a:extLst>
          </p:cNvPr>
          <p:cNvSpPr>
            <a:spLocks noGrp="1"/>
          </p:cNvSpPr>
          <p:nvPr>
            <p:ph idx="1"/>
          </p:nvPr>
        </p:nvSpPr>
        <p:spPr>
          <a:xfrm>
            <a:off x="262860" y="1253331"/>
            <a:ext cx="11929140" cy="4351338"/>
          </a:xfrm>
        </p:spPr>
        <p:txBody>
          <a:bodyPr>
            <a:normAutofit/>
          </a:bodyPr>
          <a:lstStyle/>
          <a:p>
            <a:pPr marL="0" indent="0" algn="ctr">
              <a:spcAft>
                <a:spcPts val="1000"/>
              </a:spcAft>
              <a:buNone/>
            </a:pPr>
            <a:r>
              <a:rPr lang="en-US" dirty="0"/>
              <a:t>Contemporary Economic Policy</a:t>
            </a:r>
          </a:p>
          <a:p>
            <a:pPr lvl="1">
              <a:spcAft>
                <a:spcPts val="1000"/>
              </a:spcAft>
            </a:pPr>
            <a:r>
              <a:rPr lang="en-US" dirty="0"/>
              <a:t>Week 1 (9/16): Economic Update &amp; Changes at the Fed, Geoffrey Woglom, Amherst College</a:t>
            </a:r>
          </a:p>
          <a:p>
            <a:pPr lvl="1">
              <a:spcAft>
                <a:spcPts val="1000"/>
              </a:spcAft>
            </a:pPr>
            <a:r>
              <a:rPr lang="en-US" dirty="0"/>
              <a:t>Week 2 (9/23): Economic Inequality, Joseph Carolan, Oakland University</a:t>
            </a:r>
          </a:p>
          <a:p>
            <a:pPr lvl="1">
              <a:spcAft>
                <a:spcPts val="1000"/>
              </a:spcAft>
            </a:pPr>
            <a:r>
              <a:rPr lang="en-US" dirty="0"/>
              <a:t>Week 3 (9/30): Saving Social Security, Geoffrey Woglom, Amherst College </a:t>
            </a:r>
          </a:p>
          <a:p>
            <a:pPr lvl="1">
              <a:spcAft>
                <a:spcPts val="1000"/>
              </a:spcAft>
            </a:pPr>
            <a:r>
              <a:rPr lang="en-US" dirty="0"/>
              <a:t>Week 4 (10/07): Federal Debt, Dmitriy Stolyarov, University of Michigan</a:t>
            </a:r>
          </a:p>
          <a:p>
            <a:pPr lvl="1">
              <a:spcAft>
                <a:spcPts val="1000"/>
              </a:spcAft>
            </a:pPr>
            <a:r>
              <a:rPr lang="en-US" b="1" dirty="0"/>
              <a:t>Week 5 (10/14): Trade and Globalization, Andreas Waldkirch, Colby College</a:t>
            </a:r>
          </a:p>
          <a:p>
            <a:pPr lvl="1">
              <a:spcAft>
                <a:spcPts val="1000"/>
              </a:spcAft>
            </a:pPr>
            <a:r>
              <a:rPr lang="en-US" dirty="0"/>
              <a:t>Week 6 (10/21):  Climate Change Economics, Sarah Jacobson, Williams College</a:t>
            </a:r>
          </a:p>
        </p:txBody>
      </p:sp>
      <p:sp>
        <p:nvSpPr>
          <p:cNvPr id="4" name="Slide Number Placeholder 3">
            <a:extLst>
              <a:ext uri="{FF2B5EF4-FFF2-40B4-BE49-F238E27FC236}">
                <a16:creationId xmlns:a16="http://schemas.microsoft.com/office/drawing/2014/main" id="{1BAC9F29-08F6-1440-B2E7-4A98F5584A95}"/>
              </a:ext>
            </a:extLst>
          </p:cNvPr>
          <p:cNvSpPr>
            <a:spLocks noGrp="1"/>
          </p:cNvSpPr>
          <p:nvPr>
            <p:ph type="sldNum" sz="quarter" idx="12"/>
          </p:nvPr>
        </p:nvSpPr>
        <p:spPr/>
        <p:txBody>
          <a:bodyPr/>
          <a:lstStyle/>
          <a:p>
            <a:fld id="{D9F085D5-EC86-4F6A-B501-C1359CB39116}" type="slidenum">
              <a:rPr lang="en-GB" smtClean="0"/>
              <a:t>2</a:t>
            </a:fld>
            <a:endParaRPr lang="en-GB" dirty="0"/>
          </a:p>
        </p:txBody>
      </p:sp>
    </p:spTree>
    <p:extLst>
      <p:ext uri="{BB962C8B-B14F-4D97-AF65-F5344CB8AC3E}">
        <p14:creationId xmlns:p14="http://schemas.microsoft.com/office/powerpoint/2010/main" val="2815251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3992881" y="2456812"/>
            <a:ext cx="3930524" cy="1242422"/>
          </a:xfrm>
          <a:prstGeom prst="rect">
            <a:avLst/>
          </a:prstGeom>
        </p:spPr>
        <p:txBody>
          <a:bodyPr vert="horz" wrap="square" lIns="0" tIns="11206" rIns="0" bIns="0" rtlCol="0" anchor="ctr">
            <a:spAutoFit/>
          </a:bodyPr>
          <a:lstStyle/>
          <a:p>
            <a:pPr marL="11206">
              <a:lnSpc>
                <a:spcPct val="100000"/>
              </a:lnSpc>
              <a:spcBef>
                <a:spcPts val="88"/>
              </a:spcBef>
            </a:pPr>
            <a:r>
              <a:rPr lang="en-US" spc="-35" dirty="0"/>
              <a:t>T</a:t>
            </a:r>
            <a:r>
              <a:rPr spc="-35" dirty="0"/>
              <a:t>rade</a:t>
            </a:r>
            <a:r>
              <a:rPr spc="-84" dirty="0"/>
              <a:t> </a:t>
            </a:r>
            <a:r>
              <a:rPr dirty="0"/>
              <a:t>and</a:t>
            </a:r>
            <a:r>
              <a:rPr spc="-57" dirty="0"/>
              <a:t> </a:t>
            </a:r>
            <a:r>
              <a:rPr spc="-9" dirty="0"/>
              <a:t>Globalization</a:t>
            </a:r>
          </a:p>
        </p:txBody>
      </p:sp>
      <p:pic>
        <p:nvPicPr>
          <p:cNvPr id="4" name="object 4"/>
          <p:cNvPicPr/>
          <p:nvPr/>
        </p:nvPicPr>
        <p:blipFill>
          <a:blip r:embed="rId2" cstate="print"/>
          <a:stretch>
            <a:fillRect/>
          </a:stretch>
        </p:blipFill>
        <p:spPr>
          <a:xfrm>
            <a:off x="1413884" y="1125518"/>
            <a:ext cx="2441140" cy="1746773"/>
          </a:xfrm>
          <a:prstGeom prst="rect">
            <a:avLst/>
          </a:prstGeom>
        </p:spPr>
      </p:pic>
      <p:sp>
        <p:nvSpPr>
          <p:cNvPr id="5" name="object 5"/>
          <p:cNvSpPr txBox="1"/>
          <p:nvPr/>
        </p:nvSpPr>
        <p:spPr>
          <a:xfrm>
            <a:off x="1658471" y="3699234"/>
            <a:ext cx="7209865" cy="1345924"/>
          </a:xfrm>
          <a:prstGeom prst="rect">
            <a:avLst/>
          </a:prstGeom>
        </p:spPr>
        <p:txBody>
          <a:bodyPr vert="horz" wrap="square" lIns="0" tIns="10646" rIns="0" bIns="0" rtlCol="0">
            <a:spAutoFit/>
          </a:bodyPr>
          <a:lstStyle/>
          <a:p>
            <a:pPr marL="2829636" marR="1940402" indent="-885312">
              <a:lnSpc>
                <a:spcPct val="101499"/>
              </a:lnSpc>
              <a:spcBef>
                <a:spcPts val="84"/>
              </a:spcBef>
            </a:pPr>
            <a:br>
              <a:rPr lang="en-US" sz="1721" b="1" dirty="0">
                <a:solidFill>
                  <a:srgbClr val="445469"/>
                </a:solidFill>
                <a:latin typeface="Calibri"/>
                <a:cs typeface="Calibri"/>
              </a:rPr>
            </a:br>
            <a:r>
              <a:rPr lang="en-US" sz="1721" b="1" dirty="0">
                <a:solidFill>
                  <a:srgbClr val="445469"/>
                </a:solidFill>
                <a:latin typeface="Calibri"/>
                <a:cs typeface="Calibri"/>
              </a:rPr>
              <a:t>October 14, 2026</a:t>
            </a:r>
            <a:endParaRPr sz="1721" dirty="0">
              <a:latin typeface="Calibri"/>
              <a:cs typeface="Calibri"/>
            </a:endParaRPr>
          </a:p>
          <a:p>
            <a:pPr marL="11206" marR="4483" indent="915569">
              <a:lnSpc>
                <a:spcPct val="101600"/>
              </a:lnSpc>
              <a:spcBef>
                <a:spcPts val="2096"/>
              </a:spcBef>
            </a:pPr>
            <a:r>
              <a:rPr lang="en-US" sz="1721" b="1" dirty="0">
                <a:solidFill>
                  <a:srgbClr val="445469"/>
                </a:solidFill>
                <a:latin typeface="Calibri"/>
                <a:cs typeface="Calibri"/>
              </a:rPr>
              <a:t>                      </a:t>
            </a:r>
            <a:r>
              <a:rPr sz="1721" b="1" dirty="0">
                <a:solidFill>
                  <a:srgbClr val="445469"/>
                </a:solidFill>
                <a:latin typeface="Calibri"/>
                <a:cs typeface="Calibri"/>
              </a:rPr>
              <a:t>A</a:t>
            </a:r>
            <a:r>
              <a:rPr lang="en-US" sz="1721" b="1" dirty="0">
                <a:solidFill>
                  <a:srgbClr val="445469"/>
                </a:solidFill>
                <a:latin typeface="Calibri"/>
                <a:cs typeface="Calibri"/>
              </a:rPr>
              <a:t>ndreas Waldkirch</a:t>
            </a:r>
            <a:r>
              <a:rPr sz="1721" b="1" dirty="0">
                <a:solidFill>
                  <a:srgbClr val="445469"/>
                </a:solidFill>
                <a:latin typeface="Calibri"/>
                <a:cs typeface="Calibri"/>
              </a:rPr>
              <a:t>, </a:t>
            </a:r>
            <a:r>
              <a:rPr lang="en-US" sz="1721" b="1" dirty="0">
                <a:solidFill>
                  <a:srgbClr val="445469"/>
                </a:solidFill>
                <a:latin typeface="Calibri"/>
                <a:cs typeface="Calibri"/>
              </a:rPr>
              <a:t>Colby College</a:t>
            </a:r>
            <a:br>
              <a:rPr lang="en-US" sz="1721" b="1" dirty="0">
                <a:solidFill>
                  <a:srgbClr val="445469"/>
                </a:solidFill>
                <a:latin typeface="Calibri"/>
                <a:cs typeface="Calibri"/>
              </a:rPr>
            </a:br>
            <a:r>
              <a:rPr sz="1721" b="1" spc="441" dirty="0">
                <a:solidFill>
                  <a:srgbClr val="445469"/>
                </a:solidFill>
                <a:latin typeface="Calibri"/>
                <a:cs typeface="Calibri"/>
              </a:rPr>
              <a:t>  </a:t>
            </a:r>
            <a:r>
              <a:rPr lang="en-US" sz="1721" b="1" spc="441" dirty="0">
                <a:solidFill>
                  <a:srgbClr val="445469"/>
                </a:solidFill>
                <a:latin typeface="Calibri"/>
                <a:cs typeface="Calibri"/>
              </a:rPr>
              <a:t>              </a:t>
            </a:r>
            <a:r>
              <a:rPr lang="en-US" sz="1721" b="1" dirty="0">
                <a:solidFill>
                  <a:srgbClr val="445469"/>
                </a:solidFill>
                <a:latin typeface="Calibri"/>
                <a:cs typeface="Calibri"/>
              </a:rPr>
              <a:t>The Mitchell Family</a:t>
            </a:r>
            <a:r>
              <a:rPr sz="1721" b="1" spc="49" dirty="0">
                <a:solidFill>
                  <a:srgbClr val="445469"/>
                </a:solidFill>
                <a:latin typeface="Calibri"/>
                <a:cs typeface="Calibri"/>
              </a:rPr>
              <a:t> </a:t>
            </a:r>
            <a:r>
              <a:rPr sz="1721" b="1" dirty="0">
                <a:solidFill>
                  <a:srgbClr val="445469"/>
                </a:solidFill>
                <a:latin typeface="Calibri"/>
                <a:cs typeface="Calibri"/>
              </a:rPr>
              <a:t>Professor</a:t>
            </a:r>
            <a:r>
              <a:rPr sz="1721" b="1" spc="9" dirty="0">
                <a:solidFill>
                  <a:srgbClr val="445469"/>
                </a:solidFill>
                <a:latin typeface="Calibri"/>
                <a:cs typeface="Calibri"/>
              </a:rPr>
              <a:t> </a:t>
            </a:r>
            <a:r>
              <a:rPr sz="1721" b="1" dirty="0">
                <a:solidFill>
                  <a:srgbClr val="445469"/>
                </a:solidFill>
                <a:latin typeface="Calibri"/>
                <a:cs typeface="Calibri"/>
              </a:rPr>
              <a:t>of</a:t>
            </a:r>
            <a:r>
              <a:rPr sz="1721" b="1" spc="26" dirty="0">
                <a:solidFill>
                  <a:srgbClr val="445469"/>
                </a:solidFill>
                <a:latin typeface="Calibri"/>
                <a:cs typeface="Calibri"/>
              </a:rPr>
              <a:t> </a:t>
            </a:r>
            <a:r>
              <a:rPr sz="1721" b="1" dirty="0">
                <a:solidFill>
                  <a:srgbClr val="445469"/>
                </a:solidFill>
                <a:latin typeface="Calibri"/>
                <a:cs typeface="Calibri"/>
              </a:rPr>
              <a:t>Economics</a:t>
            </a:r>
            <a:endParaRPr sz="1721" dirty="0">
              <a:latin typeface="Calibri"/>
              <a:cs typeface="Calibri"/>
            </a:endParaRPr>
          </a:p>
        </p:txBody>
      </p:sp>
      <p:sp>
        <p:nvSpPr>
          <p:cNvPr id="6" name="object 6"/>
          <p:cNvSpPr txBox="1">
            <a:spLocks noGrp="1"/>
          </p:cNvSpPr>
          <p:nvPr>
            <p:ph type="sldNum" sz="quarter" idx="7"/>
          </p:nvPr>
        </p:nvSpPr>
        <p:spPr>
          <a:xfrm>
            <a:off x="1658471" y="0"/>
            <a:ext cx="0" cy="147476"/>
          </a:xfrm>
          <a:prstGeom prst="rect">
            <a:avLst/>
          </a:prstGeom>
        </p:spPr>
        <p:txBody>
          <a:bodyPr vert="horz" wrap="square" lIns="0" tIns="0" rIns="0" bIns="0" rtlCol="0">
            <a:spAutoFit/>
          </a:bodyPr>
          <a:lstStyle/>
          <a:p>
            <a:pPr marL="63317">
              <a:lnSpc>
                <a:spcPts val="852"/>
              </a:lnSpc>
            </a:pPr>
            <a:fld id="{81D60167-4931-47E6-BA6A-407CBD079E47}" type="slidenum">
              <a:rPr spc="-44" dirty="0"/>
              <a:pPr marL="63317">
                <a:lnSpc>
                  <a:spcPts val="852"/>
                </a:lnSpc>
              </a:pPr>
              <a:t>3</a:t>
            </a:fld>
            <a:endParaRPr spc="-44" dirty="0"/>
          </a:p>
        </p:txBody>
      </p:sp>
      <p:pic>
        <p:nvPicPr>
          <p:cNvPr id="7" name="Picture 2" descr="http://www.apriso.com/blog/wp-content/uploads/2011/12/global.png">
            <a:extLst>
              <a:ext uri="{FF2B5EF4-FFF2-40B4-BE49-F238E27FC236}">
                <a16:creationId xmlns:a16="http://schemas.microsoft.com/office/drawing/2014/main" id="{60CFF2B0-31FC-40BC-B6C3-EFDABB43CC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2562" y="1989496"/>
            <a:ext cx="3257550" cy="34194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7AF01-9403-8B45-9B3D-54F69C904653}"/>
              </a:ext>
            </a:extLst>
          </p:cNvPr>
          <p:cNvSpPr>
            <a:spLocks noGrp="1"/>
          </p:cNvSpPr>
          <p:nvPr>
            <p:ph type="title"/>
          </p:nvPr>
        </p:nvSpPr>
        <p:spPr>
          <a:xfrm>
            <a:off x="756139" y="0"/>
            <a:ext cx="10515600" cy="1325563"/>
          </a:xfrm>
        </p:spPr>
        <p:txBody>
          <a:bodyPr/>
          <a:lstStyle/>
          <a:p>
            <a:r>
              <a:rPr lang="en-US" dirty="0">
                <a:solidFill>
                  <a:schemeClr val="bg1"/>
                </a:solidFill>
              </a:rPr>
              <a:t>Sub</a:t>
            </a:r>
            <a:r>
              <a:rPr lang="en-US" dirty="0"/>
              <a:t>mitting Questions</a:t>
            </a:r>
          </a:p>
        </p:txBody>
      </p:sp>
      <p:sp>
        <p:nvSpPr>
          <p:cNvPr id="3" name="Content Placeholder 2">
            <a:extLst>
              <a:ext uri="{FF2B5EF4-FFF2-40B4-BE49-F238E27FC236}">
                <a16:creationId xmlns:a16="http://schemas.microsoft.com/office/drawing/2014/main" id="{8046BCC2-1252-644F-A5FE-9BA98B69FA5F}"/>
              </a:ext>
            </a:extLst>
          </p:cNvPr>
          <p:cNvSpPr>
            <a:spLocks noGrp="1"/>
          </p:cNvSpPr>
          <p:nvPr>
            <p:ph idx="1"/>
          </p:nvPr>
        </p:nvSpPr>
        <p:spPr/>
        <p:txBody>
          <a:bodyPr>
            <a:normAutofit fontScale="92500" lnSpcReduction="20000"/>
          </a:bodyPr>
          <a:lstStyle/>
          <a:p>
            <a:pPr marL="0" indent="0">
              <a:buNone/>
            </a:pPr>
            <a:endParaRPr lang="en-US" dirty="0">
              <a:solidFill>
                <a:srgbClr val="FF0000"/>
              </a:solidFill>
            </a:endParaRPr>
          </a:p>
          <a:p>
            <a:endParaRPr lang="en-US" dirty="0"/>
          </a:p>
          <a:p>
            <a:r>
              <a:rPr lang="en-US" dirty="0"/>
              <a:t>I encourage questions. We will do a verbal Q&amp;A at the end.</a:t>
            </a:r>
            <a:br>
              <a:rPr lang="en-US" dirty="0"/>
            </a:br>
            <a:endParaRPr lang="en-US" dirty="0"/>
          </a:p>
          <a:p>
            <a:r>
              <a:rPr lang="en-US" dirty="0"/>
              <a:t>During the talk, please put questions in the chat and I will try and pause occasionally and answer some during the talk</a:t>
            </a:r>
            <a:br>
              <a:rPr lang="en-US" dirty="0"/>
            </a:br>
            <a:endParaRPr lang="en-US" dirty="0"/>
          </a:p>
          <a:p>
            <a:r>
              <a:rPr lang="en-US" dirty="0"/>
              <a:t>Slides will be available from the NEED website </a:t>
            </a:r>
            <a:r>
              <a:rPr lang="en-US" dirty="0">
                <a:hlinkClick r:id="rId2"/>
              </a:rPr>
              <a:t>https://needecon.org/delivered_presentations.php</a:t>
            </a:r>
            <a:r>
              <a:rPr lang="en-US" dirty="0"/>
              <a:t>.</a:t>
            </a:r>
          </a:p>
          <a:p>
            <a:pPr marL="0" indent="0">
              <a:buNone/>
            </a:pPr>
            <a:br>
              <a:rPr lang="en-US" dirty="0"/>
            </a:br>
            <a:br>
              <a:rPr lang="en-US" dirty="0"/>
            </a:br>
            <a:endParaRPr lang="en-US" dirty="0"/>
          </a:p>
        </p:txBody>
      </p:sp>
      <p:sp>
        <p:nvSpPr>
          <p:cNvPr id="4" name="Slide Number Placeholder 3">
            <a:extLst>
              <a:ext uri="{FF2B5EF4-FFF2-40B4-BE49-F238E27FC236}">
                <a16:creationId xmlns:a16="http://schemas.microsoft.com/office/drawing/2014/main" id="{E06E0C3F-F683-7649-B9E6-AA5563106E18}"/>
              </a:ext>
            </a:extLst>
          </p:cNvPr>
          <p:cNvSpPr>
            <a:spLocks noGrp="1"/>
          </p:cNvSpPr>
          <p:nvPr>
            <p:ph type="sldNum" sz="quarter" idx="12"/>
          </p:nvPr>
        </p:nvSpPr>
        <p:spPr/>
        <p:txBody>
          <a:bodyPr/>
          <a:lstStyle/>
          <a:p>
            <a:fld id="{D9F085D5-EC86-4F6A-B501-C1359CB39116}" type="slidenum">
              <a:rPr lang="en-GB" smtClean="0"/>
              <a:t>4</a:t>
            </a:fld>
            <a:endParaRPr lang="en-GB"/>
          </a:p>
        </p:txBody>
      </p:sp>
    </p:spTree>
    <p:extLst>
      <p:ext uri="{BB962C8B-B14F-4D97-AF65-F5344CB8AC3E}">
        <p14:creationId xmlns:p14="http://schemas.microsoft.com/office/powerpoint/2010/main" val="2770183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371CE-19A9-4D1B-9CF0-7AB5B385748E}"/>
              </a:ext>
            </a:extLst>
          </p:cNvPr>
          <p:cNvSpPr>
            <a:spLocks noGrp="1"/>
          </p:cNvSpPr>
          <p:nvPr>
            <p:ph type="title"/>
          </p:nvPr>
        </p:nvSpPr>
        <p:spPr/>
        <p:txBody>
          <a:bodyPr/>
          <a:lstStyle/>
          <a:p>
            <a:r>
              <a:rPr lang="en-US" dirty="0"/>
              <a:t>       Trade is natural and advantageous</a:t>
            </a:r>
          </a:p>
        </p:txBody>
      </p:sp>
      <p:sp>
        <p:nvSpPr>
          <p:cNvPr id="3" name="Content Placeholder 2">
            <a:extLst>
              <a:ext uri="{FF2B5EF4-FFF2-40B4-BE49-F238E27FC236}">
                <a16:creationId xmlns:a16="http://schemas.microsoft.com/office/drawing/2014/main" id="{BE80DEEB-225D-4CB9-84A1-0CF47B7D40AE}"/>
              </a:ext>
            </a:extLst>
          </p:cNvPr>
          <p:cNvSpPr>
            <a:spLocks noGrp="1"/>
          </p:cNvSpPr>
          <p:nvPr>
            <p:ph idx="1"/>
          </p:nvPr>
        </p:nvSpPr>
        <p:spPr/>
        <p:txBody>
          <a:bodyPr anchor="t"/>
          <a:lstStyle/>
          <a:p>
            <a:pPr marL="0" indent="0">
              <a:buNone/>
            </a:pPr>
            <a:r>
              <a:rPr lang="en-US" dirty="0"/>
              <a:t>Neanderthals:</a:t>
            </a:r>
          </a:p>
          <a:p>
            <a:pPr marL="0" indent="0">
              <a:buNone/>
            </a:pPr>
            <a:endParaRPr lang="en-US" dirty="0"/>
          </a:p>
          <a:p>
            <a:pPr marL="0" indent="0">
              <a:buNone/>
            </a:pPr>
            <a:r>
              <a:rPr lang="en-US" dirty="0"/>
              <a:t>Hunters traded fur for berries</a:t>
            </a:r>
          </a:p>
          <a:p>
            <a:pPr marL="0" indent="0">
              <a:buNone/>
            </a:pPr>
            <a:r>
              <a:rPr lang="en-US" dirty="0"/>
              <a:t>Gatherers traded berries for fur</a:t>
            </a:r>
          </a:p>
        </p:txBody>
      </p:sp>
      <p:sp>
        <p:nvSpPr>
          <p:cNvPr id="4" name="Slide Number Placeholder 3">
            <a:extLst>
              <a:ext uri="{FF2B5EF4-FFF2-40B4-BE49-F238E27FC236}">
                <a16:creationId xmlns:a16="http://schemas.microsoft.com/office/drawing/2014/main" id="{A6DE9606-6F6C-437B-A691-C3FF3D2EC0CE}"/>
              </a:ext>
            </a:extLst>
          </p:cNvPr>
          <p:cNvSpPr>
            <a:spLocks noGrp="1"/>
          </p:cNvSpPr>
          <p:nvPr>
            <p:ph type="sldNum" sz="quarter" idx="12"/>
          </p:nvPr>
        </p:nvSpPr>
        <p:spPr/>
        <p:txBody>
          <a:bodyPr/>
          <a:lstStyle/>
          <a:p>
            <a:fld id="{D9F085D5-EC86-4F6A-B501-C1359CB39116}" type="slidenum">
              <a:rPr lang="en-GB" smtClean="0"/>
              <a:t>5</a:t>
            </a:fld>
            <a:endParaRPr lang="en-GB"/>
          </a:p>
        </p:txBody>
      </p:sp>
    </p:spTree>
    <p:extLst>
      <p:ext uri="{BB962C8B-B14F-4D97-AF65-F5344CB8AC3E}">
        <p14:creationId xmlns:p14="http://schemas.microsoft.com/office/powerpoint/2010/main" val="4047335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36C9D-52D2-495E-BFBB-30204C241224}"/>
              </a:ext>
            </a:extLst>
          </p:cNvPr>
          <p:cNvSpPr>
            <a:spLocks noGrp="1"/>
          </p:cNvSpPr>
          <p:nvPr>
            <p:ph type="title"/>
          </p:nvPr>
        </p:nvSpPr>
        <p:spPr/>
        <p:txBody>
          <a:bodyPr/>
          <a:lstStyle/>
          <a:p>
            <a:r>
              <a:rPr lang="en-US" dirty="0"/>
              <a:t>        </a:t>
            </a:r>
          </a:p>
        </p:txBody>
      </p:sp>
      <p:sp>
        <p:nvSpPr>
          <p:cNvPr id="3" name="Content Placeholder 2">
            <a:extLst>
              <a:ext uri="{FF2B5EF4-FFF2-40B4-BE49-F238E27FC236}">
                <a16:creationId xmlns:a16="http://schemas.microsoft.com/office/drawing/2014/main" id="{EE505871-FFB9-4AAB-AD2D-55767EF281D9}"/>
              </a:ext>
            </a:extLst>
          </p:cNvPr>
          <p:cNvSpPr>
            <a:spLocks noGrp="1"/>
          </p:cNvSpPr>
          <p:nvPr>
            <p:ph idx="1"/>
          </p:nvPr>
        </p:nvSpPr>
        <p:spPr>
          <a:xfrm>
            <a:off x="838200" y="1095242"/>
            <a:ext cx="10515600" cy="4351338"/>
          </a:xfrm>
        </p:spPr>
        <p:txBody>
          <a:bodyPr>
            <a:normAutofit/>
          </a:bodyPr>
          <a:lstStyle/>
          <a:p>
            <a:pPr marL="0" indent="0" algn="ctr">
              <a:buNone/>
            </a:pPr>
            <a:r>
              <a:rPr lang="en-US" sz="6000" dirty="0"/>
              <a:t>World Trade</a:t>
            </a:r>
          </a:p>
        </p:txBody>
      </p:sp>
      <p:sp>
        <p:nvSpPr>
          <p:cNvPr id="4" name="Slide Number Placeholder 3">
            <a:extLst>
              <a:ext uri="{FF2B5EF4-FFF2-40B4-BE49-F238E27FC236}">
                <a16:creationId xmlns:a16="http://schemas.microsoft.com/office/drawing/2014/main" id="{00A7BC3D-7B8C-4E2C-974F-D8E92B70F2BD}"/>
              </a:ext>
            </a:extLst>
          </p:cNvPr>
          <p:cNvSpPr>
            <a:spLocks noGrp="1"/>
          </p:cNvSpPr>
          <p:nvPr>
            <p:ph type="sldNum" sz="quarter" idx="12"/>
          </p:nvPr>
        </p:nvSpPr>
        <p:spPr/>
        <p:txBody>
          <a:bodyPr/>
          <a:lstStyle/>
          <a:p>
            <a:fld id="{D9F085D5-EC86-4F6A-B501-C1359CB39116}" type="slidenum">
              <a:rPr lang="en-GB" smtClean="0"/>
              <a:t>6</a:t>
            </a:fld>
            <a:endParaRPr lang="en-GB"/>
          </a:p>
        </p:txBody>
      </p:sp>
    </p:spTree>
    <p:extLst>
      <p:ext uri="{BB962C8B-B14F-4D97-AF65-F5344CB8AC3E}">
        <p14:creationId xmlns:p14="http://schemas.microsoft.com/office/powerpoint/2010/main" val="4126798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92BB4-6BAC-080E-9643-48D42EED4C47}"/>
              </a:ext>
            </a:extLst>
          </p:cNvPr>
          <p:cNvSpPr>
            <a:spLocks noGrp="1"/>
          </p:cNvSpPr>
          <p:nvPr>
            <p:ph type="title"/>
          </p:nvPr>
        </p:nvSpPr>
        <p:spPr/>
        <p:txBody>
          <a:bodyPr/>
          <a:lstStyle/>
          <a:p>
            <a:r>
              <a:rPr lang="en-US" dirty="0">
                <a:solidFill>
                  <a:srgbClr val="FF0000"/>
                </a:solidFill>
              </a:rPr>
              <a:t>        </a:t>
            </a:r>
            <a:r>
              <a:rPr lang="en-US" dirty="0">
                <a:solidFill>
                  <a:srgbClr val="002060"/>
                </a:solidFill>
              </a:rPr>
              <a:t>The Importance of Trade</a:t>
            </a:r>
            <a:endParaRPr lang="en-US" dirty="0">
              <a:solidFill>
                <a:srgbClr val="FF0000"/>
              </a:solidFill>
            </a:endParaRPr>
          </a:p>
        </p:txBody>
      </p:sp>
      <p:sp>
        <p:nvSpPr>
          <p:cNvPr id="3" name="Content Placeholder 2">
            <a:extLst>
              <a:ext uri="{FF2B5EF4-FFF2-40B4-BE49-F238E27FC236}">
                <a16:creationId xmlns:a16="http://schemas.microsoft.com/office/drawing/2014/main" id="{E16E9C66-9456-BD7E-18DB-19F20D828DF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6CB7EDA-C2CA-3166-3776-BD3642956B76}"/>
              </a:ext>
            </a:extLst>
          </p:cNvPr>
          <p:cNvSpPr>
            <a:spLocks noGrp="1"/>
          </p:cNvSpPr>
          <p:nvPr>
            <p:ph type="sldNum" sz="quarter" idx="12"/>
          </p:nvPr>
        </p:nvSpPr>
        <p:spPr/>
        <p:txBody>
          <a:bodyPr/>
          <a:lstStyle/>
          <a:p>
            <a:fld id="{D9F085D5-EC86-4F6A-B501-C1359CB39116}" type="slidenum">
              <a:rPr lang="en-GB" smtClean="0"/>
              <a:t>7</a:t>
            </a:fld>
            <a:endParaRPr lang="en-GB"/>
          </a:p>
        </p:txBody>
      </p:sp>
      <p:pic>
        <p:nvPicPr>
          <p:cNvPr id="5" name="Picture Placeholder 5" descr="A graph shows the total trade in merchandise goods and services, for six countries, in relation to its gross domestic product (GDP), from 1890 to 2018. The approximate data (in percent) are as follows:&#10;United States:&#10;1890 to 1910: Stable at 5&#10;1910 to 1920: Increased to 7.5 &#10;1920 and 1930: Fell below 5 &#10;1930 to 1970: Marginal increase above 5&#10;1970 to 1980: Increase to 10 &#10;1980 to 1990: Stable at 10&#10;2010: It was at 15&#10;2018: Rose above 15.&#10;&#10;Japan:&#10;1890 to 1920: Increased to over 15&#10;1920 to1940: Steady decline to around 12&#10;1940 to 1950: Further declined to 8 &#10;1970 to 1980: Increased to 14 &#10;1980 to 1990: Fell to around 7 &#10;1990 to 2010: Rose to 18&#10;2010 to 2016: Rose to 19&#10;2016 to 2017: Fell to 16&#10;2017 to 2018: Rose to 17.&#10;&#10;Canada: &#10;1920: A steep increase to 24 &#10;1930: Fell to 17&#10;1960: Further declined to below 15&#10;1980: A steep increase to 26 &#10;2000: Reached an all-time high recording over 42 &#10;2000 to 2010: Steep fall to around 28&#10;2010 to 2018: Marginal increase to around 32.&#10;&#10;Australia:&#10;1890 to 1913: Were around 22 &#10;1913 to 1920: Fell to 8&#10;1920 to 1940: It further declined to around 7&#10;1940 to 1960: It increased to 14 &#10;1960 to 1970: Decline to12 &#10;2000: Rose to 22 &#10;2010: Fell to 20&#10;2016: Rose to 21&#10;2017: Fell to 20&#10;2018: Rose to 23.&#10;&#10;Europe:&#10;1890 to 1920: Showed a stable trend around 20 &#10;1920 to 1940: It fell below 10 &#10;1940 to 1960: It increased to around 18 &#10;1980: It reached 25 &#10;1980 to 1990: It was at 25 &#10;1990 to 2008: There was a rapid increase to 40&#10;2010: Fell to 34&#10;2010 to 2018: Steady increase to around 43.&#10;&#10;United Kingdom:&#10;1890 to 1915: Steady increase to 30.&#10;1915 to 1940: Fell to 12 &#10;1940 to 1950: Rose to 22 &#10;1990: Rose to 25 1990 to 2010: ups and downs but overall rose to 32&#10;2016: Fell to 28&#10;2016 to 2018: Increased steadily to 31.">
            <a:extLst>
              <a:ext uri="{FF2B5EF4-FFF2-40B4-BE49-F238E27FC236}">
                <a16:creationId xmlns:a16="http://schemas.microsoft.com/office/drawing/2014/main" id="{6D6A8F64-3DB3-4C6C-86AB-B8CFD4E60F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2081" y="1818270"/>
            <a:ext cx="7200597" cy="4257877"/>
          </a:xfrm>
          <a:prstGeom prst="rect">
            <a:avLst/>
          </a:prstGeom>
        </p:spPr>
      </p:pic>
    </p:spTree>
    <p:extLst>
      <p:ext uri="{BB962C8B-B14F-4D97-AF65-F5344CB8AC3E}">
        <p14:creationId xmlns:p14="http://schemas.microsoft.com/office/powerpoint/2010/main" val="3343801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0971E-4764-46AA-8281-2076C448B41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5772A9E-60B5-4590-9B89-B82FBF999AD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A2F24272-104E-4F02-A4A4-6C863A932161}"/>
              </a:ext>
            </a:extLst>
          </p:cNvPr>
          <p:cNvSpPr>
            <a:spLocks noGrp="1"/>
          </p:cNvSpPr>
          <p:nvPr>
            <p:ph type="sldNum" sz="quarter" idx="12"/>
          </p:nvPr>
        </p:nvSpPr>
        <p:spPr/>
        <p:txBody>
          <a:bodyPr/>
          <a:lstStyle/>
          <a:p>
            <a:fld id="{D9F085D5-EC86-4F6A-B501-C1359CB39116}" type="slidenum">
              <a:rPr lang="en-GB" smtClean="0"/>
              <a:t>8</a:t>
            </a:fld>
            <a:endParaRPr lang="en-GB"/>
          </a:p>
        </p:txBody>
      </p:sp>
      <p:grpSp>
        <p:nvGrpSpPr>
          <p:cNvPr id="5" name="object 23">
            <a:extLst>
              <a:ext uri="{FF2B5EF4-FFF2-40B4-BE49-F238E27FC236}">
                <a16:creationId xmlns:a16="http://schemas.microsoft.com/office/drawing/2014/main" id="{3C64F259-BFAD-4D87-9C5E-F4F28ED375C7}"/>
              </a:ext>
            </a:extLst>
          </p:cNvPr>
          <p:cNvGrpSpPr/>
          <p:nvPr/>
        </p:nvGrpSpPr>
        <p:grpSpPr>
          <a:xfrm>
            <a:off x="1991079" y="1028192"/>
            <a:ext cx="8653272" cy="4970272"/>
            <a:chOff x="838200" y="5435600"/>
            <a:chExt cx="6096000" cy="3429000"/>
          </a:xfrm>
        </p:grpSpPr>
        <p:sp>
          <p:nvSpPr>
            <p:cNvPr id="6" name="object 24">
              <a:extLst>
                <a:ext uri="{FF2B5EF4-FFF2-40B4-BE49-F238E27FC236}">
                  <a16:creationId xmlns:a16="http://schemas.microsoft.com/office/drawing/2014/main" id="{FA73193D-E67E-48E7-881E-3E9AB7C70E2A}"/>
                </a:ext>
              </a:extLst>
            </p:cNvPr>
            <p:cNvSpPr/>
            <p:nvPr/>
          </p:nvSpPr>
          <p:spPr>
            <a:xfrm>
              <a:off x="838200" y="5435600"/>
              <a:ext cx="6096000" cy="3429000"/>
            </a:xfrm>
            <a:custGeom>
              <a:avLst/>
              <a:gdLst/>
              <a:ahLst/>
              <a:cxnLst/>
              <a:rect l="l" t="t" r="r" b="b"/>
              <a:pathLst>
                <a:path w="6096000" h="3429000">
                  <a:moveTo>
                    <a:pt x="6096000" y="0"/>
                  </a:moveTo>
                  <a:lnTo>
                    <a:pt x="0" y="0"/>
                  </a:lnTo>
                  <a:lnTo>
                    <a:pt x="0" y="3428999"/>
                  </a:lnTo>
                  <a:lnTo>
                    <a:pt x="6096000" y="3428999"/>
                  </a:lnTo>
                  <a:lnTo>
                    <a:pt x="6096000" y="0"/>
                  </a:lnTo>
                  <a:close/>
                </a:path>
              </a:pathLst>
            </a:custGeom>
            <a:solidFill>
              <a:srgbClr val="FFFFFF"/>
            </a:solidFill>
          </p:spPr>
          <p:txBody>
            <a:bodyPr wrap="square" lIns="0" tIns="0" rIns="0" bIns="0" rtlCol="0"/>
            <a:lstStyle/>
            <a:p>
              <a:endParaRPr/>
            </a:p>
          </p:txBody>
        </p:sp>
        <p:pic>
          <p:nvPicPr>
            <p:cNvPr id="7" name="object 25">
              <a:extLst>
                <a:ext uri="{FF2B5EF4-FFF2-40B4-BE49-F238E27FC236}">
                  <a16:creationId xmlns:a16="http://schemas.microsoft.com/office/drawing/2014/main" id="{9E74396F-B07C-46CE-A485-71F2ED4FFB1C}"/>
                </a:ext>
              </a:extLst>
            </p:cNvPr>
            <p:cNvPicPr/>
            <p:nvPr/>
          </p:nvPicPr>
          <p:blipFill>
            <a:blip r:embed="rId2" cstate="print"/>
            <a:stretch>
              <a:fillRect/>
            </a:stretch>
          </p:blipFill>
          <p:spPr>
            <a:xfrm>
              <a:off x="1752600" y="5681083"/>
              <a:ext cx="4305300" cy="2912259"/>
            </a:xfrm>
            <a:prstGeom prst="rect">
              <a:avLst/>
            </a:prstGeom>
          </p:spPr>
        </p:pic>
        <p:sp>
          <p:nvSpPr>
            <p:cNvPr id="8" name="object 26">
              <a:extLst>
                <a:ext uri="{FF2B5EF4-FFF2-40B4-BE49-F238E27FC236}">
                  <a16:creationId xmlns:a16="http://schemas.microsoft.com/office/drawing/2014/main" id="{4BFEAB10-C557-468D-B490-68B94B16BB43}"/>
                </a:ext>
              </a:extLst>
            </p:cNvPr>
            <p:cNvSpPr/>
            <p:nvPr/>
          </p:nvSpPr>
          <p:spPr>
            <a:xfrm>
              <a:off x="844550" y="5441950"/>
              <a:ext cx="6083300" cy="3416300"/>
            </a:xfrm>
            <a:custGeom>
              <a:avLst/>
              <a:gdLst/>
              <a:ahLst/>
              <a:cxnLst/>
              <a:rect l="l" t="t" r="r" b="b"/>
              <a:pathLst>
                <a:path w="6083300" h="3416300">
                  <a:moveTo>
                    <a:pt x="0" y="0"/>
                  </a:moveTo>
                  <a:lnTo>
                    <a:pt x="6083300" y="0"/>
                  </a:lnTo>
                  <a:lnTo>
                    <a:pt x="6083300" y="3416300"/>
                  </a:lnTo>
                  <a:lnTo>
                    <a:pt x="0" y="3416300"/>
                  </a:lnTo>
                  <a:lnTo>
                    <a:pt x="0" y="0"/>
                  </a:lnTo>
                  <a:close/>
                </a:path>
              </a:pathLst>
            </a:custGeom>
            <a:ln w="12700">
              <a:solidFill>
                <a:srgbClr val="000000"/>
              </a:solidFill>
            </a:ln>
          </p:spPr>
          <p:txBody>
            <a:bodyPr wrap="square" lIns="0" tIns="0" rIns="0" bIns="0" rtlCol="0"/>
            <a:lstStyle/>
            <a:p>
              <a:endParaRPr/>
            </a:p>
          </p:txBody>
        </p:sp>
      </p:grpSp>
    </p:spTree>
    <p:extLst>
      <p:ext uri="{BB962C8B-B14F-4D97-AF65-F5344CB8AC3E}">
        <p14:creationId xmlns:p14="http://schemas.microsoft.com/office/powerpoint/2010/main" val="1746968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B8418-0133-46A7-81F1-D623BFF4F4FD}"/>
              </a:ext>
            </a:extLst>
          </p:cNvPr>
          <p:cNvSpPr>
            <a:spLocks noGrp="1"/>
          </p:cNvSpPr>
          <p:nvPr>
            <p:ph type="title"/>
          </p:nvPr>
        </p:nvSpPr>
        <p:spPr>
          <a:xfrm>
            <a:off x="765048" y="0"/>
            <a:ext cx="10515600" cy="1325563"/>
          </a:xfrm>
        </p:spPr>
        <p:txBody>
          <a:bodyPr>
            <a:normAutofit/>
          </a:bodyPr>
          <a:lstStyle/>
          <a:p>
            <a:r>
              <a:rPr lang="en-US" sz="2400" dirty="0"/>
              <a:t>             Evolution of World Trade 1950-2022, volume index, 1950=100</a:t>
            </a:r>
          </a:p>
        </p:txBody>
      </p:sp>
      <p:sp>
        <p:nvSpPr>
          <p:cNvPr id="3" name="Content Placeholder 2">
            <a:extLst>
              <a:ext uri="{FF2B5EF4-FFF2-40B4-BE49-F238E27FC236}">
                <a16:creationId xmlns:a16="http://schemas.microsoft.com/office/drawing/2014/main" id="{6226A37C-5FB5-422B-BE68-8C259B58ED9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EAF629B-166E-45B7-B175-B5C4A398125F}"/>
              </a:ext>
            </a:extLst>
          </p:cNvPr>
          <p:cNvSpPr>
            <a:spLocks noGrp="1"/>
          </p:cNvSpPr>
          <p:nvPr>
            <p:ph type="sldNum" sz="quarter" idx="12"/>
          </p:nvPr>
        </p:nvSpPr>
        <p:spPr/>
        <p:txBody>
          <a:bodyPr/>
          <a:lstStyle/>
          <a:p>
            <a:fld id="{D9F085D5-EC86-4F6A-B501-C1359CB39116}" type="slidenum">
              <a:rPr lang="en-GB" smtClean="0"/>
              <a:t>9</a:t>
            </a:fld>
            <a:endParaRPr lang="en-GB"/>
          </a:p>
        </p:txBody>
      </p:sp>
      <p:sp>
        <p:nvSpPr>
          <p:cNvPr id="5" name="object 10">
            <a:extLst>
              <a:ext uri="{FF2B5EF4-FFF2-40B4-BE49-F238E27FC236}">
                <a16:creationId xmlns:a16="http://schemas.microsoft.com/office/drawing/2014/main" id="{F66B26C2-7A15-4EFC-8DB9-9B939CBF364B}"/>
              </a:ext>
            </a:extLst>
          </p:cNvPr>
          <p:cNvSpPr txBox="1"/>
          <p:nvPr/>
        </p:nvSpPr>
        <p:spPr>
          <a:xfrm>
            <a:off x="3054350" y="2038249"/>
            <a:ext cx="6083300" cy="3035959"/>
          </a:xfrm>
          <a:prstGeom prst="rect">
            <a:avLst/>
          </a:prstGeom>
          <a:ln w="12700">
            <a:solidFill>
              <a:srgbClr val="000000"/>
            </a:solidFill>
          </a:ln>
        </p:spPr>
        <p:txBody>
          <a:bodyPr vert="horz" wrap="square" lIns="0" tIns="190500" rIns="0" bIns="0" rtlCol="0">
            <a:spAutoFit/>
          </a:bodyPr>
          <a:lstStyle/>
          <a:p>
            <a:pPr marL="2108835" marR="1746885" indent="-430530">
              <a:lnSpc>
                <a:spcPct val="101400"/>
              </a:lnSpc>
              <a:spcBef>
                <a:spcPts val="1500"/>
              </a:spcBef>
            </a:pPr>
            <a:r>
              <a:rPr sz="1400" spc="-10" dirty="0">
                <a:latin typeface="Calibri"/>
                <a:cs typeface="Calibri"/>
              </a:rPr>
              <a:t>Evolution</a:t>
            </a:r>
            <a:r>
              <a:rPr sz="1400" spc="-35" dirty="0">
                <a:latin typeface="Calibri"/>
                <a:cs typeface="Calibri"/>
              </a:rPr>
              <a:t> </a:t>
            </a:r>
            <a:r>
              <a:rPr sz="1400" dirty="0">
                <a:latin typeface="Calibri"/>
                <a:cs typeface="Calibri"/>
              </a:rPr>
              <a:t>of</a:t>
            </a:r>
            <a:r>
              <a:rPr sz="1400" spc="-30" dirty="0">
                <a:latin typeface="Calibri"/>
                <a:cs typeface="Calibri"/>
              </a:rPr>
              <a:t> </a:t>
            </a:r>
            <a:r>
              <a:rPr sz="1400" spc="-10" dirty="0">
                <a:latin typeface="Calibri"/>
                <a:cs typeface="Calibri"/>
              </a:rPr>
              <a:t>World</a:t>
            </a:r>
            <a:r>
              <a:rPr sz="1400" spc="-30" dirty="0">
                <a:latin typeface="Calibri"/>
                <a:cs typeface="Calibri"/>
              </a:rPr>
              <a:t> </a:t>
            </a:r>
            <a:r>
              <a:rPr sz="1400" spc="-20" dirty="0">
                <a:latin typeface="Calibri"/>
                <a:cs typeface="Calibri"/>
              </a:rPr>
              <a:t>Trade,</a:t>
            </a:r>
            <a:r>
              <a:rPr sz="1400" spc="-30" dirty="0">
                <a:latin typeface="Calibri"/>
                <a:cs typeface="Calibri"/>
              </a:rPr>
              <a:t> </a:t>
            </a:r>
            <a:r>
              <a:rPr sz="1400" spc="-10" dirty="0">
                <a:latin typeface="Calibri"/>
                <a:cs typeface="Calibri"/>
              </a:rPr>
              <a:t>1950-</a:t>
            </a:r>
            <a:r>
              <a:rPr sz="1400" spc="-20" dirty="0">
                <a:latin typeface="Calibri"/>
                <a:cs typeface="Calibri"/>
              </a:rPr>
              <a:t>2022 </a:t>
            </a:r>
            <a:r>
              <a:rPr sz="1400" spc="-10" dirty="0">
                <a:latin typeface="Calibri"/>
                <a:cs typeface="Calibri"/>
              </a:rPr>
              <a:t>Volume</a:t>
            </a:r>
            <a:r>
              <a:rPr sz="1400" spc="-60" dirty="0">
                <a:latin typeface="Calibri"/>
                <a:cs typeface="Calibri"/>
              </a:rPr>
              <a:t> </a:t>
            </a:r>
            <a:r>
              <a:rPr sz="1400" dirty="0">
                <a:latin typeface="Calibri"/>
                <a:cs typeface="Calibri"/>
              </a:rPr>
              <a:t>index,</a:t>
            </a:r>
            <a:r>
              <a:rPr sz="1400" spc="-55" dirty="0">
                <a:latin typeface="Calibri"/>
                <a:cs typeface="Calibri"/>
              </a:rPr>
              <a:t> </a:t>
            </a:r>
            <a:r>
              <a:rPr sz="1400" spc="-10" dirty="0">
                <a:latin typeface="Calibri"/>
                <a:cs typeface="Calibri"/>
              </a:rPr>
              <a:t>1950=100</a:t>
            </a:r>
            <a:endParaRPr sz="1400" dirty="0">
              <a:latin typeface="Calibri"/>
              <a:cs typeface="Calibri"/>
            </a:endParaRPr>
          </a:p>
          <a:p>
            <a:pPr>
              <a:lnSpc>
                <a:spcPct val="100000"/>
              </a:lnSpc>
            </a:pPr>
            <a:endParaRPr sz="1400" dirty="0">
              <a:latin typeface="Calibri"/>
              <a:cs typeface="Calibri"/>
            </a:endParaRPr>
          </a:p>
          <a:p>
            <a:pPr>
              <a:lnSpc>
                <a:spcPct val="100000"/>
              </a:lnSpc>
            </a:pPr>
            <a:endParaRPr sz="1400" dirty="0">
              <a:latin typeface="Calibri"/>
              <a:cs typeface="Calibri"/>
            </a:endParaRPr>
          </a:p>
          <a:p>
            <a:pPr>
              <a:lnSpc>
                <a:spcPct val="100000"/>
              </a:lnSpc>
            </a:pPr>
            <a:endParaRPr sz="1400" dirty="0">
              <a:latin typeface="Calibri"/>
              <a:cs typeface="Calibri"/>
            </a:endParaRPr>
          </a:p>
          <a:p>
            <a:pPr>
              <a:lnSpc>
                <a:spcPct val="100000"/>
              </a:lnSpc>
            </a:pPr>
            <a:endParaRPr sz="1400" dirty="0">
              <a:latin typeface="Calibri"/>
              <a:cs typeface="Calibri"/>
            </a:endParaRPr>
          </a:p>
          <a:p>
            <a:pPr>
              <a:lnSpc>
                <a:spcPct val="100000"/>
              </a:lnSpc>
            </a:pPr>
            <a:endParaRPr sz="1400" dirty="0">
              <a:latin typeface="Calibri"/>
              <a:cs typeface="Calibri"/>
            </a:endParaRPr>
          </a:p>
          <a:p>
            <a:pPr>
              <a:lnSpc>
                <a:spcPct val="100000"/>
              </a:lnSpc>
            </a:pPr>
            <a:endParaRPr sz="1400" dirty="0">
              <a:latin typeface="Calibri"/>
              <a:cs typeface="Calibri"/>
            </a:endParaRPr>
          </a:p>
          <a:p>
            <a:pPr>
              <a:lnSpc>
                <a:spcPct val="100000"/>
              </a:lnSpc>
            </a:pPr>
            <a:endParaRPr sz="1400" dirty="0">
              <a:latin typeface="Calibri"/>
              <a:cs typeface="Calibri"/>
            </a:endParaRPr>
          </a:p>
          <a:p>
            <a:pPr>
              <a:lnSpc>
                <a:spcPct val="100000"/>
              </a:lnSpc>
            </a:pPr>
            <a:endParaRPr sz="1400" dirty="0">
              <a:latin typeface="Calibri"/>
              <a:cs typeface="Calibri"/>
            </a:endParaRPr>
          </a:p>
          <a:p>
            <a:pPr>
              <a:lnSpc>
                <a:spcPct val="100000"/>
              </a:lnSpc>
            </a:pPr>
            <a:endParaRPr sz="1400" dirty="0">
              <a:latin typeface="Calibri"/>
              <a:cs typeface="Calibri"/>
            </a:endParaRPr>
          </a:p>
          <a:p>
            <a:pPr>
              <a:lnSpc>
                <a:spcPct val="100000"/>
              </a:lnSpc>
              <a:spcBef>
                <a:spcPts val="925"/>
              </a:spcBef>
            </a:pPr>
            <a:endParaRPr sz="1400" dirty="0">
              <a:latin typeface="Calibri"/>
              <a:cs typeface="Calibri"/>
            </a:endParaRPr>
          </a:p>
          <a:p>
            <a:pPr marL="153035">
              <a:lnSpc>
                <a:spcPct val="100000"/>
              </a:lnSpc>
            </a:pPr>
            <a:r>
              <a:rPr sz="900" dirty="0">
                <a:latin typeface="Calibri"/>
                <a:cs typeface="Calibri"/>
              </a:rPr>
              <a:t>Source:</a:t>
            </a:r>
            <a:r>
              <a:rPr sz="900" spc="180" dirty="0">
                <a:latin typeface="Calibri"/>
                <a:cs typeface="Calibri"/>
              </a:rPr>
              <a:t> </a:t>
            </a:r>
            <a:r>
              <a:rPr sz="900" spc="-25" dirty="0">
                <a:latin typeface="Calibri"/>
                <a:cs typeface="Calibri"/>
              </a:rPr>
              <a:t>WTO</a:t>
            </a:r>
            <a:endParaRPr sz="900" dirty="0">
              <a:latin typeface="Calibri"/>
              <a:cs typeface="Calibri"/>
            </a:endParaRPr>
          </a:p>
        </p:txBody>
      </p:sp>
      <p:grpSp>
        <p:nvGrpSpPr>
          <p:cNvPr id="6" name="object 5">
            <a:extLst>
              <a:ext uri="{FF2B5EF4-FFF2-40B4-BE49-F238E27FC236}">
                <a16:creationId xmlns:a16="http://schemas.microsoft.com/office/drawing/2014/main" id="{B84AE823-ACD6-48DA-9415-866A1FB4A5E0}"/>
              </a:ext>
            </a:extLst>
          </p:cNvPr>
          <p:cNvGrpSpPr/>
          <p:nvPr/>
        </p:nvGrpSpPr>
        <p:grpSpPr>
          <a:xfrm>
            <a:off x="2118106" y="1338031"/>
            <a:ext cx="7355078" cy="4738116"/>
            <a:chOff x="838200" y="1193800"/>
            <a:chExt cx="6096000" cy="3429000"/>
          </a:xfrm>
        </p:grpSpPr>
        <p:sp>
          <p:nvSpPr>
            <p:cNvPr id="7" name="object 6">
              <a:extLst>
                <a:ext uri="{FF2B5EF4-FFF2-40B4-BE49-F238E27FC236}">
                  <a16:creationId xmlns:a16="http://schemas.microsoft.com/office/drawing/2014/main" id="{E829CAB1-380B-417F-9DB1-75F75D520054}"/>
                </a:ext>
              </a:extLst>
            </p:cNvPr>
            <p:cNvSpPr/>
            <p:nvPr/>
          </p:nvSpPr>
          <p:spPr>
            <a:xfrm>
              <a:off x="838200" y="1193800"/>
              <a:ext cx="6096000" cy="3429000"/>
            </a:xfrm>
            <a:custGeom>
              <a:avLst/>
              <a:gdLst/>
              <a:ahLst/>
              <a:cxnLst/>
              <a:rect l="l" t="t" r="r" b="b"/>
              <a:pathLst>
                <a:path w="6096000" h="3429000">
                  <a:moveTo>
                    <a:pt x="6096000" y="0"/>
                  </a:moveTo>
                  <a:lnTo>
                    <a:pt x="0" y="0"/>
                  </a:lnTo>
                  <a:lnTo>
                    <a:pt x="0" y="3429000"/>
                  </a:lnTo>
                  <a:lnTo>
                    <a:pt x="6096000" y="3429000"/>
                  </a:lnTo>
                  <a:lnTo>
                    <a:pt x="6096000" y="0"/>
                  </a:lnTo>
                  <a:close/>
                </a:path>
              </a:pathLst>
            </a:custGeom>
            <a:solidFill>
              <a:srgbClr val="FFFFFF"/>
            </a:solidFill>
          </p:spPr>
          <p:txBody>
            <a:bodyPr wrap="square" lIns="0" tIns="0" rIns="0" bIns="0" rtlCol="0"/>
            <a:lstStyle/>
            <a:p>
              <a:endParaRPr/>
            </a:p>
          </p:txBody>
        </p:sp>
        <p:pic>
          <p:nvPicPr>
            <p:cNvPr id="8" name="object 7">
              <a:extLst>
                <a:ext uri="{FF2B5EF4-FFF2-40B4-BE49-F238E27FC236}">
                  <a16:creationId xmlns:a16="http://schemas.microsoft.com/office/drawing/2014/main" id="{E90C9CB6-B462-4F2E-9472-F437E6832696}"/>
                </a:ext>
              </a:extLst>
            </p:cNvPr>
            <p:cNvPicPr/>
            <p:nvPr/>
          </p:nvPicPr>
          <p:blipFill>
            <a:blip r:embed="rId2" cstate="print"/>
            <a:stretch>
              <a:fillRect/>
            </a:stretch>
          </p:blipFill>
          <p:spPr>
            <a:xfrm>
              <a:off x="2047875" y="1466850"/>
              <a:ext cx="3676650" cy="2882900"/>
            </a:xfrm>
            <a:prstGeom prst="rect">
              <a:avLst/>
            </a:prstGeom>
          </p:spPr>
        </p:pic>
        <p:pic>
          <p:nvPicPr>
            <p:cNvPr id="9" name="object 8">
              <a:extLst>
                <a:ext uri="{FF2B5EF4-FFF2-40B4-BE49-F238E27FC236}">
                  <a16:creationId xmlns:a16="http://schemas.microsoft.com/office/drawing/2014/main" id="{62D0BBFE-6566-438E-8F8E-7640A353CBB2}"/>
                </a:ext>
              </a:extLst>
            </p:cNvPr>
            <p:cNvPicPr/>
            <p:nvPr/>
          </p:nvPicPr>
          <p:blipFill>
            <a:blip r:embed="rId3" cstate="print"/>
            <a:stretch>
              <a:fillRect/>
            </a:stretch>
          </p:blipFill>
          <p:spPr>
            <a:xfrm>
              <a:off x="2590800" y="1384300"/>
              <a:ext cx="2508250" cy="406400"/>
            </a:xfrm>
            <a:prstGeom prst="rect">
              <a:avLst/>
            </a:prstGeom>
          </p:spPr>
        </p:pic>
        <p:sp>
          <p:nvSpPr>
            <p:cNvPr id="10" name="object 9">
              <a:extLst>
                <a:ext uri="{FF2B5EF4-FFF2-40B4-BE49-F238E27FC236}">
                  <a16:creationId xmlns:a16="http://schemas.microsoft.com/office/drawing/2014/main" id="{DB384691-5425-4063-B879-AE959902F00B}"/>
                </a:ext>
              </a:extLst>
            </p:cNvPr>
            <p:cNvSpPr/>
            <p:nvPr/>
          </p:nvSpPr>
          <p:spPr>
            <a:xfrm>
              <a:off x="2438400" y="1384300"/>
              <a:ext cx="2819400" cy="477520"/>
            </a:xfrm>
            <a:custGeom>
              <a:avLst/>
              <a:gdLst/>
              <a:ahLst/>
              <a:cxnLst/>
              <a:rect l="l" t="t" r="r" b="b"/>
              <a:pathLst>
                <a:path w="2819400" h="477519">
                  <a:moveTo>
                    <a:pt x="2819400" y="0"/>
                  </a:moveTo>
                  <a:lnTo>
                    <a:pt x="0" y="0"/>
                  </a:lnTo>
                  <a:lnTo>
                    <a:pt x="0" y="477053"/>
                  </a:lnTo>
                  <a:lnTo>
                    <a:pt x="2819400" y="477053"/>
                  </a:lnTo>
                  <a:lnTo>
                    <a:pt x="2819400"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3164443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B5F8F-4C2A-4129-AFE4-AD6DC1088BA5}"/>
              </a:ext>
            </a:extLst>
          </p:cNvPr>
          <p:cNvSpPr>
            <a:spLocks noGrp="1"/>
          </p:cNvSpPr>
          <p:nvPr>
            <p:ph type="title"/>
          </p:nvPr>
        </p:nvSpPr>
        <p:spPr/>
        <p:txBody>
          <a:bodyPr/>
          <a:lstStyle/>
          <a:p>
            <a:r>
              <a:rPr lang="en-US" dirty="0"/>
              <a:t>       World Merchandise Trade by Region, %</a:t>
            </a:r>
          </a:p>
        </p:txBody>
      </p:sp>
      <p:sp>
        <p:nvSpPr>
          <p:cNvPr id="3" name="Content Placeholder 2">
            <a:extLst>
              <a:ext uri="{FF2B5EF4-FFF2-40B4-BE49-F238E27FC236}">
                <a16:creationId xmlns:a16="http://schemas.microsoft.com/office/drawing/2014/main" id="{C54FAEB0-2346-462C-8C24-7289F1C053D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DC27671-3889-4A83-9345-41EB49D207B6}"/>
              </a:ext>
            </a:extLst>
          </p:cNvPr>
          <p:cNvSpPr>
            <a:spLocks noGrp="1"/>
          </p:cNvSpPr>
          <p:nvPr>
            <p:ph type="sldNum" sz="quarter" idx="12"/>
          </p:nvPr>
        </p:nvSpPr>
        <p:spPr/>
        <p:txBody>
          <a:bodyPr/>
          <a:lstStyle/>
          <a:p>
            <a:fld id="{D9F085D5-EC86-4F6A-B501-C1359CB39116}" type="slidenum">
              <a:rPr lang="en-GB" smtClean="0"/>
              <a:t>10</a:t>
            </a:fld>
            <a:endParaRPr lang="en-GB"/>
          </a:p>
        </p:txBody>
      </p:sp>
      <p:graphicFrame>
        <p:nvGraphicFramePr>
          <p:cNvPr id="5" name="Chart 4">
            <a:extLst>
              <a:ext uri="{FF2B5EF4-FFF2-40B4-BE49-F238E27FC236}">
                <a16:creationId xmlns:a16="http://schemas.microsoft.com/office/drawing/2014/main" id="{8D510D9E-895F-4050-BC78-3AD2619BB4EA}"/>
              </a:ext>
            </a:extLst>
          </p:cNvPr>
          <p:cNvGraphicFramePr>
            <a:graphicFrameLocks/>
          </p:cNvGraphicFramePr>
          <p:nvPr>
            <p:extLst>
              <p:ext uri="{D42A27DB-BD31-4B8C-83A1-F6EECF244321}">
                <p14:modId xmlns:p14="http://schemas.microsoft.com/office/powerpoint/2010/main" val="2041358807"/>
              </p:ext>
            </p:extLst>
          </p:nvPr>
        </p:nvGraphicFramePr>
        <p:xfrm>
          <a:off x="2681451" y="1325563"/>
          <a:ext cx="6591300" cy="5257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7126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36C3B-3CC1-42AC-B0E7-2D41E0191955}"/>
              </a:ext>
            </a:extLst>
          </p:cNvPr>
          <p:cNvSpPr>
            <a:spLocks noGrp="1"/>
          </p:cNvSpPr>
          <p:nvPr>
            <p:ph type="title"/>
          </p:nvPr>
        </p:nvSpPr>
        <p:spPr/>
        <p:txBody>
          <a:bodyPr/>
          <a:lstStyle/>
          <a:p>
            <a:r>
              <a:rPr lang="en-US" dirty="0"/>
              <a:t>       World Services Trade by Region, %</a:t>
            </a:r>
          </a:p>
        </p:txBody>
      </p:sp>
      <p:sp>
        <p:nvSpPr>
          <p:cNvPr id="3" name="Content Placeholder 2">
            <a:extLst>
              <a:ext uri="{FF2B5EF4-FFF2-40B4-BE49-F238E27FC236}">
                <a16:creationId xmlns:a16="http://schemas.microsoft.com/office/drawing/2014/main" id="{B02C123A-B079-44DD-A2E9-6F9F7098A42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D7897214-E252-43E5-8441-1B798BB4A692}"/>
              </a:ext>
            </a:extLst>
          </p:cNvPr>
          <p:cNvSpPr>
            <a:spLocks noGrp="1"/>
          </p:cNvSpPr>
          <p:nvPr>
            <p:ph type="sldNum" sz="quarter" idx="12"/>
          </p:nvPr>
        </p:nvSpPr>
        <p:spPr/>
        <p:txBody>
          <a:bodyPr/>
          <a:lstStyle/>
          <a:p>
            <a:fld id="{D9F085D5-EC86-4F6A-B501-C1359CB39116}" type="slidenum">
              <a:rPr lang="en-GB" smtClean="0"/>
              <a:t>11</a:t>
            </a:fld>
            <a:endParaRPr lang="en-GB"/>
          </a:p>
        </p:txBody>
      </p:sp>
      <p:graphicFrame>
        <p:nvGraphicFramePr>
          <p:cNvPr id="5" name="Chart 4">
            <a:extLst>
              <a:ext uri="{FF2B5EF4-FFF2-40B4-BE49-F238E27FC236}">
                <a16:creationId xmlns:a16="http://schemas.microsoft.com/office/drawing/2014/main" id="{AC8EBB7B-6FC4-4F97-81BF-F667BF78ED6D}"/>
              </a:ext>
            </a:extLst>
          </p:cNvPr>
          <p:cNvGraphicFramePr>
            <a:graphicFrameLocks/>
          </p:cNvGraphicFramePr>
          <p:nvPr>
            <p:extLst>
              <p:ext uri="{D42A27DB-BD31-4B8C-83A1-F6EECF244321}">
                <p14:modId xmlns:p14="http://schemas.microsoft.com/office/powerpoint/2010/main" val="3330997737"/>
              </p:ext>
            </p:extLst>
          </p:nvPr>
        </p:nvGraphicFramePr>
        <p:xfrm>
          <a:off x="2933700" y="1626384"/>
          <a:ext cx="6324600" cy="44497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3487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7D4EA-48B7-2D4A-9FA1-627B28422E8D}"/>
              </a:ext>
            </a:extLst>
          </p:cNvPr>
          <p:cNvSpPr>
            <a:spLocks noGrp="1"/>
          </p:cNvSpPr>
          <p:nvPr>
            <p:ph type="title"/>
          </p:nvPr>
        </p:nvSpPr>
        <p:spPr>
          <a:xfrm>
            <a:off x="838200" y="1341248"/>
            <a:ext cx="10515600" cy="2852737"/>
          </a:xfrm>
        </p:spPr>
        <p:txBody>
          <a:bodyPr/>
          <a:lstStyle/>
          <a:p>
            <a:pPr algn="ctr"/>
            <a:r>
              <a:rPr lang="en-US" dirty="0"/>
              <a:t>U.S. Trade</a:t>
            </a:r>
          </a:p>
        </p:txBody>
      </p:sp>
      <p:sp>
        <p:nvSpPr>
          <p:cNvPr id="3" name="Text Placeholder 2">
            <a:extLst>
              <a:ext uri="{FF2B5EF4-FFF2-40B4-BE49-F238E27FC236}">
                <a16:creationId xmlns:a16="http://schemas.microsoft.com/office/drawing/2014/main" id="{10C3FBC7-E017-624A-8C42-D1E1CA74E3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015816-CB46-7948-BA14-C59F23C6B008}"/>
              </a:ext>
            </a:extLst>
          </p:cNvPr>
          <p:cNvSpPr>
            <a:spLocks noGrp="1"/>
          </p:cNvSpPr>
          <p:nvPr>
            <p:ph type="sldNum" sz="quarter" idx="12"/>
          </p:nvPr>
        </p:nvSpPr>
        <p:spPr/>
        <p:txBody>
          <a:bodyPr/>
          <a:lstStyle/>
          <a:p>
            <a:fld id="{D9F085D5-EC86-4F6A-B501-C1359CB39116}" type="slidenum">
              <a:rPr lang="en-GB" smtClean="0"/>
              <a:t>12</a:t>
            </a:fld>
            <a:endParaRPr lang="en-GB"/>
          </a:p>
        </p:txBody>
      </p:sp>
    </p:spTree>
    <p:extLst>
      <p:ext uri="{BB962C8B-B14F-4D97-AF65-F5344CB8AC3E}">
        <p14:creationId xmlns:p14="http://schemas.microsoft.com/office/powerpoint/2010/main" val="3288232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92BB4-6BAC-080E-9643-48D42EED4C47}"/>
              </a:ext>
            </a:extLst>
          </p:cNvPr>
          <p:cNvSpPr>
            <a:spLocks noGrp="1"/>
          </p:cNvSpPr>
          <p:nvPr>
            <p:ph type="title"/>
          </p:nvPr>
        </p:nvSpPr>
        <p:spPr/>
        <p:txBody>
          <a:bodyPr/>
          <a:lstStyle/>
          <a:p>
            <a:r>
              <a:rPr lang="en-US" dirty="0">
                <a:solidFill>
                  <a:srgbClr val="FF0000"/>
                </a:solidFill>
              </a:rPr>
              <a:t>       </a:t>
            </a:r>
            <a:r>
              <a:rPr lang="en-US" dirty="0">
                <a:solidFill>
                  <a:srgbClr val="002060"/>
                </a:solidFill>
              </a:rPr>
              <a:t>Partner Countries US Imports</a:t>
            </a:r>
          </a:p>
        </p:txBody>
      </p:sp>
      <p:sp>
        <p:nvSpPr>
          <p:cNvPr id="3" name="Content Placeholder 2">
            <a:extLst>
              <a:ext uri="{FF2B5EF4-FFF2-40B4-BE49-F238E27FC236}">
                <a16:creationId xmlns:a16="http://schemas.microsoft.com/office/drawing/2014/main" id="{E16E9C66-9456-BD7E-18DB-19F20D828DF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6CB7EDA-C2CA-3166-3776-BD3642956B76}"/>
              </a:ext>
            </a:extLst>
          </p:cNvPr>
          <p:cNvSpPr>
            <a:spLocks noGrp="1"/>
          </p:cNvSpPr>
          <p:nvPr>
            <p:ph type="sldNum" sz="quarter" idx="12"/>
          </p:nvPr>
        </p:nvSpPr>
        <p:spPr/>
        <p:txBody>
          <a:bodyPr/>
          <a:lstStyle/>
          <a:p>
            <a:fld id="{D9F085D5-EC86-4F6A-B501-C1359CB39116}" type="slidenum">
              <a:rPr lang="en-GB" smtClean="0"/>
              <a:t>13</a:t>
            </a:fld>
            <a:endParaRPr lang="en-GB"/>
          </a:p>
        </p:txBody>
      </p:sp>
      <p:graphicFrame>
        <p:nvGraphicFramePr>
          <p:cNvPr id="5" name="Content Placeholder 3">
            <a:extLst>
              <a:ext uri="{FF2B5EF4-FFF2-40B4-BE49-F238E27FC236}">
                <a16:creationId xmlns:a16="http://schemas.microsoft.com/office/drawing/2014/main" id="{2DFAC4BB-D5F8-4AE0-9FEE-9F02C7B47C87}"/>
              </a:ext>
            </a:extLst>
          </p:cNvPr>
          <p:cNvGraphicFramePr>
            <a:graphicFrameLocks/>
          </p:cNvGraphicFramePr>
          <p:nvPr>
            <p:extLst>
              <p:ext uri="{D42A27DB-BD31-4B8C-83A1-F6EECF244321}">
                <p14:modId xmlns:p14="http://schemas.microsoft.com/office/powerpoint/2010/main" val="69831960"/>
              </p:ext>
            </p:extLst>
          </p:nvPr>
        </p:nvGraphicFramePr>
        <p:xfrm>
          <a:off x="1490472" y="1641272"/>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074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92BB4-6BAC-080E-9643-48D42EED4C47}"/>
              </a:ext>
            </a:extLst>
          </p:cNvPr>
          <p:cNvSpPr>
            <a:spLocks noGrp="1"/>
          </p:cNvSpPr>
          <p:nvPr>
            <p:ph type="title"/>
          </p:nvPr>
        </p:nvSpPr>
        <p:spPr/>
        <p:txBody>
          <a:bodyPr/>
          <a:lstStyle/>
          <a:p>
            <a:r>
              <a:rPr lang="en-US" dirty="0">
                <a:solidFill>
                  <a:srgbClr val="FF0000"/>
                </a:solidFill>
              </a:rPr>
              <a:t>       </a:t>
            </a:r>
            <a:r>
              <a:rPr lang="en-US" dirty="0">
                <a:solidFill>
                  <a:srgbClr val="002060"/>
                </a:solidFill>
              </a:rPr>
              <a:t>U.S. Export and Import partners 2025</a:t>
            </a:r>
            <a:endParaRPr lang="en-US" dirty="0">
              <a:solidFill>
                <a:srgbClr val="FF0000"/>
              </a:solidFill>
            </a:endParaRPr>
          </a:p>
        </p:txBody>
      </p:sp>
      <p:sp>
        <p:nvSpPr>
          <p:cNvPr id="3" name="Content Placeholder 2">
            <a:extLst>
              <a:ext uri="{FF2B5EF4-FFF2-40B4-BE49-F238E27FC236}">
                <a16:creationId xmlns:a16="http://schemas.microsoft.com/office/drawing/2014/main" id="{E16E9C66-9456-BD7E-18DB-19F20D828DF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6CB7EDA-C2CA-3166-3776-BD3642956B76}"/>
              </a:ext>
            </a:extLst>
          </p:cNvPr>
          <p:cNvSpPr>
            <a:spLocks noGrp="1"/>
          </p:cNvSpPr>
          <p:nvPr>
            <p:ph type="sldNum" sz="quarter" idx="12"/>
          </p:nvPr>
        </p:nvSpPr>
        <p:spPr/>
        <p:txBody>
          <a:bodyPr/>
          <a:lstStyle/>
          <a:p>
            <a:fld id="{D9F085D5-EC86-4F6A-B501-C1359CB39116}" type="slidenum">
              <a:rPr lang="en-GB" smtClean="0"/>
              <a:t>14</a:t>
            </a:fld>
            <a:endParaRPr lang="en-GB"/>
          </a:p>
        </p:txBody>
      </p:sp>
      <p:graphicFrame>
        <p:nvGraphicFramePr>
          <p:cNvPr id="6" name="Content Placeholder 5">
            <a:extLst>
              <a:ext uri="{FF2B5EF4-FFF2-40B4-BE49-F238E27FC236}">
                <a16:creationId xmlns:a16="http://schemas.microsoft.com/office/drawing/2014/main" id="{5616DC83-8956-4B28-BBF1-2DFC6A978507}"/>
              </a:ext>
            </a:extLst>
          </p:cNvPr>
          <p:cNvGraphicFramePr>
            <a:graphicFrameLocks/>
          </p:cNvGraphicFramePr>
          <p:nvPr>
            <p:extLst>
              <p:ext uri="{D42A27DB-BD31-4B8C-83A1-F6EECF244321}">
                <p14:modId xmlns:p14="http://schemas.microsoft.com/office/powerpoint/2010/main" val="534804275"/>
              </p:ext>
            </p:extLst>
          </p:nvPr>
        </p:nvGraphicFramePr>
        <p:xfrm>
          <a:off x="5751576" y="935932"/>
          <a:ext cx="4724401" cy="5306060"/>
        </p:xfrm>
        <a:graphic>
          <a:graphicData uri="http://schemas.openxmlformats.org/drawingml/2006/table">
            <a:tbl>
              <a:tblPr>
                <a:tableStyleId>{5C22544A-7EE6-4342-B048-85BDC9FD1C3A}</a:tableStyleId>
              </a:tblPr>
              <a:tblGrid>
                <a:gridCol w="1077495">
                  <a:extLst>
                    <a:ext uri="{9D8B030D-6E8A-4147-A177-3AD203B41FA5}">
                      <a16:colId xmlns:a16="http://schemas.microsoft.com/office/drawing/2014/main" val="968439004"/>
                    </a:ext>
                  </a:extLst>
                </a:gridCol>
                <a:gridCol w="663074">
                  <a:extLst>
                    <a:ext uri="{9D8B030D-6E8A-4147-A177-3AD203B41FA5}">
                      <a16:colId xmlns:a16="http://schemas.microsoft.com/office/drawing/2014/main" val="493078403"/>
                    </a:ext>
                  </a:extLst>
                </a:gridCol>
                <a:gridCol w="663074">
                  <a:extLst>
                    <a:ext uri="{9D8B030D-6E8A-4147-A177-3AD203B41FA5}">
                      <a16:colId xmlns:a16="http://schemas.microsoft.com/office/drawing/2014/main" val="2010039314"/>
                    </a:ext>
                  </a:extLst>
                </a:gridCol>
                <a:gridCol w="663074">
                  <a:extLst>
                    <a:ext uri="{9D8B030D-6E8A-4147-A177-3AD203B41FA5}">
                      <a16:colId xmlns:a16="http://schemas.microsoft.com/office/drawing/2014/main" val="677099960"/>
                    </a:ext>
                  </a:extLst>
                </a:gridCol>
                <a:gridCol w="828842">
                  <a:extLst>
                    <a:ext uri="{9D8B030D-6E8A-4147-A177-3AD203B41FA5}">
                      <a16:colId xmlns:a16="http://schemas.microsoft.com/office/drawing/2014/main" val="3230712032"/>
                    </a:ext>
                  </a:extLst>
                </a:gridCol>
                <a:gridCol w="828842">
                  <a:extLst>
                    <a:ext uri="{9D8B030D-6E8A-4147-A177-3AD203B41FA5}">
                      <a16:colId xmlns:a16="http://schemas.microsoft.com/office/drawing/2014/main" val="4038714292"/>
                    </a:ext>
                  </a:extLst>
                </a:gridCol>
              </a:tblGrid>
              <a:tr h="184150">
                <a:tc>
                  <a:txBody>
                    <a:bodyPr/>
                    <a:lstStyle/>
                    <a:p>
                      <a:pPr algn="l" fontAlgn="b"/>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Exports</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Imports</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a:effectLst/>
                        </a:rPr>
                        <a:t>Balance</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u="none" strike="noStrike" dirty="0">
                          <a:effectLst/>
                        </a:rPr>
                        <a:t>Trade Share (%)</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dirty="0">
                          <a:solidFill>
                            <a:srgbClr val="000000"/>
                          </a:solidFill>
                          <a:effectLst/>
                          <a:latin typeface="Calibri" panose="020F0502020204030204" pitchFamily="34" charset="0"/>
                        </a:rPr>
                        <a:t>Change from 2024</a:t>
                      </a:r>
                    </a:p>
                  </a:txBody>
                  <a:tcPr marL="6350" marR="6350" marT="6350" marB="0" anchor="b"/>
                </a:tc>
                <a:extLst>
                  <a:ext uri="{0D108BD9-81ED-4DB2-BD59-A6C34878D82A}">
                    <a16:rowId xmlns:a16="http://schemas.microsoft.com/office/drawing/2014/main" val="3142400088"/>
                  </a:ext>
                </a:extLst>
              </a:tr>
              <a:tr h="184150">
                <a:tc>
                  <a:txBody>
                    <a:bodyPr/>
                    <a:lstStyle/>
                    <a:p>
                      <a:pPr algn="l" fontAlgn="b"/>
                      <a:r>
                        <a:rPr lang="en-US" sz="1400" u="none" strike="noStrike" dirty="0">
                          <a:effectLst/>
                        </a:rPr>
                        <a:t>Total</a:t>
                      </a:r>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dirty="0">
                          <a:solidFill>
                            <a:srgbClr val="000000"/>
                          </a:solidFill>
                          <a:effectLst/>
                          <a:latin typeface="Calibri" panose="020F0502020204030204" pitchFamily="34" charset="0"/>
                        </a:rPr>
                        <a:t>2063.8</a:t>
                      </a:r>
                    </a:p>
                  </a:txBody>
                  <a:tcPr marL="9525" marR="9525" marT="9525" marB="0" anchor="b"/>
                </a:tc>
                <a:tc>
                  <a:txBody>
                    <a:bodyPr/>
                    <a:lstStyle/>
                    <a:p>
                      <a:pPr algn="ctr" fontAlgn="b"/>
                      <a:r>
                        <a:rPr lang="en-US" sz="1400" b="0" i="0" u="none" strike="noStrike">
                          <a:solidFill>
                            <a:srgbClr val="000000"/>
                          </a:solidFill>
                          <a:effectLst/>
                          <a:latin typeface="Calibri" panose="020F0502020204030204" pitchFamily="34" charset="0"/>
                        </a:rPr>
                        <a:t>3356.8</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a:t>
                      </a:r>
                      <a:r>
                        <a:rPr lang="en-US" sz="1400" b="0" i="0" u="none" strike="noStrike" dirty="0">
                          <a:solidFill>
                            <a:srgbClr val="000000"/>
                          </a:solidFill>
                          <a:effectLst/>
                          <a:highlight>
                            <a:srgbClr val="FFFF00"/>
                          </a:highlight>
                          <a:latin typeface="Calibri" panose="020F0502020204030204" pitchFamily="34" charset="0"/>
                        </a:rPr>
                        <a:t>1293.0</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100</a:t>
                      </a:r>
                    </a:p>
                  </a:txBody>
                  <a:tcPr marL="9525" marR="9525" marT="9525" marB="0" anchor="b"/>
                </a:tc>
                <a:tc>
                  <a:txBody>
                    <a:bodyPr/>
                    <a:lstStyle/>
                    <a:p>
                      <a:pPr algn="ctr" fontAlgn="b"/>
                      <a:r>
                        <a:rPr lang="en-US" sz="1400" b="0" i="0" u="none" strike="noStrike" dirty="0">
                          <a:solidFill>
                            <a:srgbClr val="000000"/>
                          </a:solidFill>
                          <a:effectLst/>
                          <a:latin typeface="Calibri" panose="020F0502020204030204" pitchFamily="34" charset="0"/>
                        </a:rPr>
                        <a:t>0</a:t>
                      </a:r>
                    </a:p>
                  </a:txBody>
                  <a:tcPr marL="9525" marR="9525" marT="9525" marB="0" anchor="b"/>
                </a:tc>
                <a:extLst>
                  <a:ext uri="{0D108BD9-81ED-4DB2-BD59-A6C34878D82A}">
                    <a16:rowId xmlns:a16="http://schemas.microsoft.com/office/drawing/2014/main" val="1964012513"/>
                  </a:ext>
                </a:extLst>
              </a:tr>
              <a:tr h="184150">
                <a:tc>
                  <a:txBody>
                    <a:bodyPr/>
                    <a:lstStyle/>
                    <a:p>
                      <a:pPr algn="l" fontAlgn="b"/>
                      <a:r>
                        <a:rPr lang="en-US" sz="1400" b="0" i="0" u="none" strike="noStrike" dirty="0">
                          <a:solidFill>
                            <a:srgbClr val="000000"/>
                          </a:solidFill>
                          <a:effectLst/>
                          <a:latin typeface="Calibri" panose="020F0502020204030204" pitchFamily="34" charset="0"/>
                        </a:rPr>
                        <a:t>Canada</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329.7</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392.4</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-62.8</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12.7</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-1.5</a:t>
                      </a:r>
                    </a:p>
                  </a:txBody>
                  <a:tcPr marL="9525" marR="9525" marT="9525" marB="0" anchor="b"/>
                </a:tc>
                <a:extLst>
                  <a:ext uri="{0D108BD9-81ED-4DB2-BD59-A6C34878D82A}">
                    <a16:rowId xmlns:a16="http://schemas.microsoft.com/office/drawing/2014/main" val="2815349317"/>
                  </a:ext>
                </a:extLst>
              </a:tr>
              <a:tr h="184150">
                <a:tc>
                  <a:txBody>
                    <a:bodyPr/>
                    <a:lstStyle/>
                    <a:p>
                      <a:pPr algn="l" fontAlgn="b"/>
                      <a:r>
                        <a:rPr lang="en-US" sz="1400" u="none" strike="noStrike">
                          <a:effectLst/>
                        </a:rPr>
                        <a:t>Mexico</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a:solidFill>
                            <a:srgbClr val="000000"/>
                          </a:solidFill>
                          <a:effectLst/>
                          <a:latin typeface="Calibri" panose="020F0502020204030204" pitchFamily="34" charset="0"/>
                        </a:rPr>
                        <a:t>338.0</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539.0</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-201.0</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15.4</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-0.2</a:t>
                      </a:r>
                    </a:p>
                  </a:txBody>
                  <a:tcPr marL="9525" marR="9525" marT="9525" marB="0" anchor="b"/>
                </a:tc>
                <a:extLst>
                  <a:ext uri="{0D108BD9-81ED-4DB2-BD59-A6C34878D82A}">
                    <a16:rowId xmlns:a16="http://schemas.microsoft.com/office/drawing/2014/main" val="1249118142"/>
                  </a:ext>
                </a:extLst>
              </a:tr>
              <a:tr h="184150">
                <a:tc>
                  <a:txBody>
                    <a:bodyPr/>
                    <a:lstStyle/>
                    <a:p>
                      <a:pPr algn="l" fontAlgn="b"/>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06665182"/>
                  </a:ext>
                </a:extLst>
              </a:tr>
              <a:tr h="184150">
                <a:tc>
                  <a:txBody>
                    <a:bodyPr/>
                    <a:lstStyle/>
                    <a:p>
                      <a:pPr algn="l" fontAlgn="b"/>
                      <a:r>
                        <a:rPr lang="en-US" sz="1400" u="none" strike="noStrike">
                          <a:effectLst/>
                        </a:rPr>
                        <a:t>Brazil</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a:solidFill>
                            <a:srgbClr val="000000"/>
                          </a:solidFill>
                          <a:effectLst/>
                          <a:latin typeface="Calibri" panose="020F0502020204030204" pitchFamily="34" charset="0"/>
                        </a:rPr>
                        <a:t>54.4</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41.6</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12.8</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1.7</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0</a:t>
                      </a:r>
                    </a:p>
                  </a:txBody>
                  <a:tcPr marL="9525" marR="9525" marT="9525" marB="0" anchor="b"/>
                </a:tc>
                <a:extLst>
                  <a:ext uri="{0D108BD9-81ED-4DB2-BD59-A6C34878D82A}">
                    <a16:rowId xmlns:a16="http://schemas.microsoft.com/office/drawing/2014/main" val="4043321751"/>
                  </a:ext>
                </a:extLst>
              </a:tr>
              <a:tr h="184150">
                <a:tc>
                  <a:txBody>
                    <a:bodyPr/>
                    <a:lstStyle/>
                    <a:p>
                      <a:pPr algn="l" fontAlgn="b"/>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140609680"/>
                  </a:ext>
                </a:extLst>
              </a:tr>
              <a:tr h="184150">
                <a:tc>
                  <a:txBody>
                    <a:bodyPr/>
                    <a:lstStyle/>
                    <a:p>
                      <a:pPr algn="l" fontAlgn="b"/>
                      <a:r>
                        <a:rPr lang="en-US" sz="1400" u="none" strike="noStrike">
                          <a:effectLst/>
                        </a:rPr>
                        <a:t>United Kingdom</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a:solidFill>
                            <a:srgbClr val="000000"/>
                          </a:solidFill>
                          <a:effectLst/>
                          <a:latin typeface="Calibri" panose="020F0502020204030204" pitchFamily="34" charset="0"/>
                        </a:rPr>
                        <a:t>96.8</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65.6</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31.2</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2.9</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+0.2</a:t>
                      </a:r>
                    </a:p>
                  </a:txBody>
                  <a:tcPr marL="9525" marR="9525" marT="9525" marB="0" anchor="b"/>
                </a:tc>
                <a:extLst>
                  <a:ext uri="{0D108BD9-81ED-4DB2-BD59-A6C34878D82A}">
                    <a16:rowId xmlns:a16="http://schemas.microsoft.com/office/drawing/2014/main" val="313708311"/>
                  </a:ext>
                </a:extLst>
              </a:tr>
              <a:tr h="184150">
                <a:tc>
                  <a:txBody>
                    <a:bodyPr/>
                    <a:lstStyle/>
                    <a:p>
                      <a:pPr algn="l" fontAlgn="b"/>
                      <a:r>
                        <a:rPr lang="en-US" sz="1400" u="none" strike="noStrike">
                          <a:effectLst/>
                        </a:rPr>
                        <a:t>Germany</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a:solidFill>
                            <a:srgbClr val="000000"/>
                          </a:solidFill>
                          <a:effectLst/>
                          <a:latin typeface="Calibri" panose="020F0502020204030204" pitchFamily="34" charset="0"/>
                        </a:rPr>
                        <a:t>82.7</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159.0</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-76.3</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4.3</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-0.1</a:t>
                      </a:r>
                    </a:p>
                  </a:txBody>
                  <a:tcPr marL="9525" marR="9525" marT="9525" marB="0" anchor="b"/>
                </a:tc>
                <a:extLst>
                  <a:ext uri="{0D108BD9-81ED-4DB2-BD59-A6C34878D82A}">
                    <a16:rowId xmlns:a16="http://schemas.microsoft.com/office/drawing/2014/main" val="2918278050"/>
                  </a:ext>
                </a:extLst>
              </a:tr>
              <a:tr h="184150">
                <a:tc>
                  <a:txBody>
                    <a:bodyPr/>
                    <a:lstStyle/>
                    <a:p>
                      <a:pPr algn="l" fontAlgn="b"/>
                      <a:r>
                        <a:rPr lang="en-US" sz="1400" u="none" strike="noStrike">
                          <a:effectLst/>
                        </a:rPr>
                        <a:t>France</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a:solidFill>
                            <a:srgbClr val="000000"/>
                          </a:solidFill>
                          <a:effectLst/>
                          <a:latin typeface="Calibri" panose="020F0502020204030204" pitchFamily="34" charset="0"/>
                        </a:rPr>
                        <a:t>50.8</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69.3</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-18.5</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2.1</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+0.2</a:t>
                      </a:r>
                    </a:p>
                  </a:txBody>
                  <a:tcPr marL="9525" marR="9525" marT="9525" marB="0" anchor="b"/>
                </a:tc>
                <a:extLst>
                  <a:ext uri="{0D108BD9-81ED-4DB2-BD59-A6C34878D82A}">
                    <a16:rowId xmlns:a16="http://schemas.microsoft.com/office/drawing/2014/main" val="3064780483"/>
                  </a:ext>
                </a:extLst>
              </a:tr>
              <a:tr h="184150">
                <a:tc>
                  <a:txBody>
                    <a:bodyPr/>
                    <a:lstStyle/>
                    <a:p>
                      <a:pPr algn="l" fontAlgn="b"/>
                      <a:r>
                        <a:rPr lang="en-US" sz="1400" u="none" strike="noStrike">
                          <a:effectLst/>
                        </a:rPr>
                        <a:t>Italy</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a:solidFill>
                            <a:srgbClr val="000000"/>
                          </a:solidFill>
                          <a:effectLst/>
                          <a:latin typeface="Calibri" panose="020F0502020204030204" pitchFamily="34" charset="0"/>
                        </a:rPr>
                        <a:t>43.7</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76.4</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-32.7</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2.1</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+0.1</a:t>
                      </a:r>
                    </a:p>
                  </a:txBody>
                  <a:tcPr marL="9525" marR="9525" marT="9525" marB="0" anchor="b"/>
                </a:tc>
                <a:extLst>
                  <a:ext uri="{0D108BD9-81ED-4DB2-BD59-A6C34878D82A}">
                    <a16:rowId xmlns:a16="http://schemas.microsoft.com/office/drawing/2014/main" val="731788495"/>
                  </a:ext>
                </a:extLst>
              </a:tr>
              <a:tr h="184150">
                <a:tc>
                  <a:txBody>
                    <a:bodyPr/>
                    <a:lstStyle/>
                    <a:p>
                      <a:pPr algn="l" fontAlgn="b"/>
                      <a:r>
                        <a:rPr lang="en-US" sz="1400" u="none" strike="noStrike">
                          <a:effectLst/>
                        </a:rPr>
                        <a:t>Ireland</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a:solidFill>
                            <a:srgbClr val="000000"/>
                          </a:solidFill>
                          <a:effectLst/>
                          <a:latin typeface="Calibri" panose="020F0502020204030204" pitchFamily="34" charset="0"/>
                        </a:rPr>
                        <a:t>19.3</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133.9</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-114.6</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2.7</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+0.5</a:t>
                      </a:r>
                    </a:p>
                  </a:txBody>
                  <a:tcPr marL="9525" marR="9525" marT="9525" marB="0" anchor="b"/>
                </a:tc>
                <a:extLst>
                  <a:ext uri="{0D108BD9-81ED-4DB2-BD59-A6C34878D82A}">
                    <a16:rowId xmlns:a16="http://schemas.microsoft.com/office/drawing/2014/main" val="222764416"/>
                  </a:ext>
                </a:extLst>
              </a:tr>
              <a:tr h="184150">
                <a:tc>
                  <a:txBody>
                    <a:bodyPr/>
                    <a:lstStyle/>
                    <a:p>
                      <a:pPr algn="l" fontAlgn="b"/>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991781754"/>
                  </a:ext>
                </a:extLst>
              </a:tr>
              <a:tr h="184150">
                <a:tc>
                  <a:txBody>
                    <a:bodyPr/>
                    <a:lstStyle/>
                    <a:p>
                      <a:pPr algn="l" fontAlgn="b"/>
                      <a:r>
                        <a:rPr lang="en-US" sz="1400" u="none" strike="noStrike">
                          <a:effectLst/>
                        </a:rPr>
                        <a:t>China</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a:solidFill>
                            <a:srgbClr val="000000"/>
                          </a:solidFill>
                          <a:effectLst/>
                          <a:latin typeface="Calibri" panose="020F0502020204030204" pitchFamily="34" charset="0"/>
                        </a:rPr>
                        <a:t>106.3</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327.5</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-221.2</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7.6</a:t>
                      </a:r>
                    </a:p>
                  </a:txBody>
                  <a:tcPr marL="7620" marR="7620" marT="7620" marB="0" anchor="b"/>
                </a:tc>
                <a:tc>
                  <a:txBody>
                    <a:bodyPr/>
                    <a:lstStyle/>
                    <a:p>
                      <a:pPr algn="ctr" fontAlgn="b"/>
                      <a:r>
                        <a:rPr lang="en-US" sz="1400" b="0" i="0" u="none" strike="noStrike" dirty="0">
                          <a:solidFill>
                            <a:srgbClr val="000000"/>
                          </a:solidFill>
                          <a:effectLst/>
                          <a:highlight>
                            <a:srgbClr val="FFFF00"/>
                          </a:highlight>
                          <a:latin typeface="Calibri" panose="020F0502020204030204" pitchFamily="34" charset="0"/>
                        </a:rPr>
                        <a:t>-3.6</a:t>
                      </a:r>
                    </a:p>
                  </a:txBody>
                  <a:tcPr marL="9525" marR="9525" marT="9525" marB="0" anchor="b"/>
                </a:tc>
                <a:extLst>
                  <a:ext uri="{0D108BD9-81ED-4DB2-BD59-A6C34878D82A}">
                    <a16:rowId xmlns:a16="http://schemas.microsoft.com/office/drawing/2014/main" val="879065518"/>
                  </a:ext>
                </a:extLst>
              </a:tr>
              <a:tr h="184150">
                <a:tc>
                  <a:txBody>
                    <a:bodyPr/>
                    <a:lstStyle/>
                    <a:p>
                      <a:pPr algn="l" fontAlgn="b"/>
                      <a:r>
                        <a:rPr lang="en-US" sz="1400" u="none" strike="noStrike">
                          <a:effectLst/>
                        </a:rPr>
                        <a:t>Japan</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a:solidFill>
                            <a:srgbClr val="000000"/>
                          </a:solidFill>
                          <a:effectLst/>
                          <a:latin typeface="Calibri" panose="020F0502020204030204" pitchFamily="34" charset="0"/>
                        </a:rPr>
                        <a:t>82.0</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149.8</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-67.8</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4.1</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-0.2</a:t>
                      </a:r>
                    </a:p>
                  </a:txBody>
                  <a:tcPr marL="9525" marR="9525" marT="9525" marB="0" anchor="b"/>
                </a:tc>
                <a:extLst>
                  <a:ext uri="{0D108BD9-81ED-4DB2-BD59-A6C34878D82A}">
                    <a16:rowId xmlns:a16="http://schemas.microsoft.com/office/drawing/2014/main" val="3372208515"/>
                  </a:ext>
                </a:extLst>
              </a:tr>
              <a:tr h="184150">
                <a:tc>
                  <a:txBody>
                    <a:bodyPr/>
                    <a:lstStyle/>
                    <a:p>
                      <a:pPr algn="l" fontAlgn="b"/>
                      <a:r>
                        <a:rPr lang="en-US" sz="1400" u="none" strike="noStrike">
                          <a:effectLst/>
                        </a:rPr>
                        <a:t>Korea</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a:solidFill>
                            <a:srgbClr val="000000"/>
                          </a:solidFill>
                          <a:effectLst/>
                          <a:latin typeface="Calibri" panose="020F0502020204030204" pitchFamily="34" charset="0"/>
                        </a:rPr>
                        <a:t>68.8</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129.0</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-60.3</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3.5</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-0.2</a:t>
                      </a:r>
                    </a:p>
                  </a:txBody>
                  <a:tcPr marL="9525" marR="9525" marT="9525" marB="0" anchor="b"/>
                </a:tc>
                <a:extLst>
                  <a:ext uri="{0D108BD9-81ED-4DB2-BD59-A6C34878D82A}">
                    <a16:rowId xmlns:a16="http://schemas.microsoft.com/office/drawing/2014/main" val="2682522801"/>
                  </a:ext>
                </a:extLst>
              </a:tr>
              <a:tr h="184150">
                <a:tc>
                  <a:txBody>
                    <a:bodyPr/>
                    <a:lstStyle/>
                    <a:p>
                      <a:pPr algn="l" fontAlgn="b"/>
                      <a:r>
                        <a:rPr lang="en-US" sz="1400" u="none" strike="noStrike">
                          <a:effectLst/>
                        </a:rPr>
                        <a:t>India</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a:solidFill>
                            <a:srgbClr val="000000"/>
                          </a:solidFill>
                          <a:effectLst/>
                          <a:latin typeface="Calibri" panose="020F0502020204030204" pitchFamily="34" charset="0"/>
                        </a:rPr>
                        <a:t>45.6</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107.6</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-62.0</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2.7</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+0.2</a:t>
                      </a:r>
                    </a:p>
                  </a:txBody>
                  <a:tcPr marL="9525" marR="9525" marT="9525" marB="0" anchor="b"/>
                </a:tc>
                <a:extLst>
                  <a:ext uri="{0D108BD9-81ED-4DB2-BD59-A6C34878D82A}">
                    <a16:rowId xmlns:a16="http://schemas.microsoft.com/office/drawing/2014/main" val="1959670039"/>
                  </a:ext>
                </a:extLst>
              </a:tr>
              <a:tr h="184150">
                <a:tc>
                  <a:txBody>
                    <a:bodyPr/>
                    <a:lstStyle/>
                    <a:p>
                      <a:pPr algn="l" fontAlgn="b"/>
                      <a:r>
                        <a:rPr lang="en-US" sz="1400" b="0" i="0" u="none" strike="noStrike" dirty="0">
                          <a:solidFill>
                            <a:srgbClr val="000000"/>
                          </a:solidFill>
                          <a:effectLst/>
                          <a:latin typeface="Calibri" panose="020F0502020204030204" pitchFamily="34" charset="0"/>
                        </a:rPr>
                        <a:t>Vietnam</a:t>
                      </a:r>
                    </a:p>
                  </a:txBody>
                  <a:tcPr marL="6350" marR="6350" marT="6350" marB="0" anchor="b"/>
                </a:tc>
                <a:tc>
                  <a:txBody>
                    <a:bodyPr/>
                    <a:lstStyle/>
                    <a:p>
                      <a:pPr algn="ctr" fontAlgn="b"/>
                      <a:r>
                        <a:rPr lang="en-US" sz="1400" b="0" i="0" u="none" strike="noStrike">
                          <a:solidFill>
                            <a:srgbClr val="000000"/>
                          </a:solidFill>
                          <a:effectLst/>
                          <a:latin typeface="Calibri" panose="020F0502020204030204" pitchFamily="34" charset="0"/>
                        </a:rPr>
                        <a:t>15.7</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201.3</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-185.6</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3.8</a:t>
                      </a:r>
                    </a:p>
                  </a:txBody>
                  <a:tcPr marL="7620" marR="7620" marT="7620" marB="0" anchor="b"/>
                </a:tc>
                <a:tc>
                  <a:txBody>
                    <a:bodyPr/>
                    <a:lstStyle/>
                    <a:p>
                      <a:pPr algn="ctr" fontAlgn="b"/>
                      <a:r>
                        <a:rPr lang="en-US" sz="1400" b="0" i="0" u="none" strike="noStrike" dirty="0">
                          <a:solidFill>
                            <a:srgbClr val="000000"/>
                          </a:solidFill>
                          <a:effectLst/>
                          <a:highlight>
                            <a:srgbClr val="FFFF00"/>
                          </a:highlight>
                          <a:latin typeface="Calibri" panose="020F0502020204030204" pitchFamily="34" charset="0"/>
                        </a:rPr>
                        <a:t>+0.9</a:t>
                      </a:r>
                    </a:p>
                  </a:txBody>
                  <a:tcPr marL="6350" marR="6350" marT="6350" marB="0" anchor="b"/>
                </a:tc>
                <a:extLst>
                  <a:ext uri="{0D108BD9-81ED-4DB2-BD59-A6C34878D82A}">
                    <a16:rowId xmlns:a16="http://schemas.microsoft.com/office/drawing/2014/main" val="563026749"/>
                  </a:ext>
                </a:extLst>
              </a:tr>
              <a:tr h="184150">
                <a:tc>
                  <a:txBody>
                    <a:bodyPr/>
                    <a:lstStyle/>
                    <a:p>
                      <a:pPr algn="l" fontAlgn="b"/>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224711350"/>
                  </a:ext>
                </a:extLst>
              </a:tr>
              <a:tr h="184150">
                <a:tc>
                  <a:txBody>
                    <a:bodyPr/>
                    <a:lstStyle/>
                    <a:p>
                      <a:pPr algn="l" fontAlgn="b"/>
                      <a:r>
                        <a:rPr lang="en-US" sz="1400" u="none" strike="noStrike">
                          <a:effectLst/>
                        </a:rPr>
                        <a:t>Saudi Arabia</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a:solidFill>
                            <a:srgbClr val="000000"/>
                          </a:solidFill>
                          <a:effectLst/>
                          <a:latin typeface="Calibri" panose="020F0502020204030204" pitchFamily="34" charset="0"/>
                        </a:rPr>
                        <a:t>14.1</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10.9</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3.1</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0.4</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-0.1</a:t>
                      </a:r>
                    </a:p>
                  </a:txBody>
                  <a:tcPr marL="9525" marR="9525" marT="9525" marB="0" anchor="b"/>
                </a:tc>
                <a:extLst>
                  <a:ext uri="{0D108BD9-81ED-4DB2-BD59-A6C34878D82A}">
                    <a16:rowId xmlns:a16="http://schemas.microsoft.com/office/drawing/2014/main" val="3680951047"/>
                  </a:ext>
                </a:extLst>
              </a:tr>
              <a:tr h="184150">
                <a:tc>
                  <a:txBody>
                    <a:bodyPr/>
                    <a:lstStyle/>
                    <a:p>
                      <a:pPr algn="l" fontAlgn="b"/>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4003892505"/>
                  </a:ext>
                </a:extLst>
              </a:tr>
              <a:tr h="184150">
                <a:tc>
                  <a:txBody>
                    <a:bodyPr/>
                    <a:lstStyle/>
                    <a:p>
                      <a:pPr algn="l" fontAlgn="b"/>
                      <a:r>
                        <a:rPr lang="en-US" sz="1400" u="none" strike="noStrike">
                          <a:effectLst/>
                        </a:rPr>
                        <a:t>Australia</a:t>
                      </a:r>
                      <a:endParaRPr lang="en-US" sz="1400" b="0" i="0" u="none" strike="noStrike">
                        <a:solidFill>
                          <a:srgbClr val="000000"/>
                        </a:solidFill>
                        <a:effectLst/>
                        <a:latin typeface="Calibri" panose="020F0502020204030204" pitchFamily="34" charset="0"/>
                      </a:endParaRPr>
                    </a:p>
                  </a:txBody>
                  <a:tcPr marL="6350" marR="6350" marT="6350" marB="0" anchor="b"/>
                </a:tc>
                <a:tc>
                  <a:txBody>
                    <a:bodyPr/>
                    <a:lstStyle/>
                    <a:p>
                      <a:pPr algn="ctr" fontAlgn="b"/>
                      <a:r>
                        <a:rPr lang="en-US" sz="1400" b="0" i="0" u="none" strike="noStrike" dirty="0">
                          <a:solidFill>
                            <a:srgbClr val="000000"/>
                          </a:solidFill>
                          <a:effectLst/>
                          <a:latin typeface="Calibri" panose="020F0502020204030204" pitchFamily="34" charset="0"/>
                        </a:rPr>
                        <a:t>33.7</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28.9</a:t>
                      </a:r>
                    </a:p>
                  </a:txBody>
                  <a:tcPr marL="7620" marR="7620" marT="7620" marB="0" anchor="b"/>
                </a:tc>
                <a:tc>
                  <a:txBody>
                    <a:bodyPr/>
                    <a:lstStyle/>
                    <a:p>
                      <a:pPr algn="ctr" fontAlgn="b"/>
                      <a:r>
                        <a:rPr lang="en-US" sz="1400" b="0" i="0" u="none" strike="noStrike">
                          <a:solidFill>
                            <a:srgbClr val="000000"/>
                          </a:solidFill>
                          <a:effectLst/>
                          <a:latin typeface="Calibri" panose="020F0502020204030204" pitchFamily="34" charset="0"/>
                        </a:rPr>
                        <a:t>4.8</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1.1</a:t>
                      </a:r>
                    </a:p>
                  </a:txBody>
                  <a:tcPr marL="7620" marR="7620" marT="7620" marB="0" anchor="b"/>
                </a:tc>
                <a:tc>
                  <a:txBody>
                    <a:bodyPr/>
                    <a:lstStyle/>
                    <a:p>
                      <a:pPr algn="ctr" fontAlgn="b"/>
                      <a:r>
                        <a:rPr lang="en-US" sz="1400" b="0" i="0" u="none" strike="noStrike" dirty="0">
                          <a:solidFill>
                            <a:srgbClr val="000000"/>
                          </a:solidFill>
                          <a:effectLst/>
                          <a:latin typeface="Calibri" panose="020F0502020204030204" pitchFamily="34" charset="0"/>
                        </a:rPr>
                        <a:t>+0.2</a:t>
                      </a:r>
                    </a:p>
                  </a:txBody>
                  <a:tcPr marL="9525" marR="9525" marT="9525" marB="0" anchor="b"/>
                </a:tc>
                <a:extLst>
                  <a:ext uri="{0D108BD9-81ED-4DB2-BD59-A6C34878D82A}">
                    <a16:rowId xmlns:a16="http://schemas.microsoft.com/office/drawing/2014/main" val="3357925294"/>
                  </a:ext>
                </a:extLst>
              </a:tr>
            </a:tbl>
          </a:graphicData>
        </a:graphic>
      </p:graphicFrame>
    </p:spTree>
    <p:extLst>
      <p:ext uri="{BB962C8B-B14F-4D97-AF65-F5344CB8AC3E}">
        <p14:creationId xmlns:p14="http://schemas.microsoft.com/office/powerpoint/2010/main" val="1323048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B39C1-AC76-423B-BF81-00740A6B02BD}"/>
              </a:ext>
            </a:extLst>
          </p:cNvPr>
          <p:cNvSpPr>
            <a:spLocks noGrp="1"/>
          </p:cNvSpPr>
          <p:nvPr>
            <p:ph type="title"/>
          </p:nvPr>
        </p:nvSpPr>
        <p:spPr/>
        <p:txBody>
          <a:bodyPr>
            <a:normAutofit/>
          </a:bodyPr>
          <a:lstStyle/>
          <a:p>
            <a:r>
              <a:rPr lang="en-US" sz="3600" dirty="0"/>
              <a:t>       A View from International Trade Theory &amp; Policy</a:t>
            </a:r>
          </a:p>
        </p:txBody>
      </p:sp>
      <p:sp>
        <p:nvSpPr>
          <p:cNvPr id="3" name="Text Placeholder 2">
            <a:extLst>
              <a:ext uri="{FF2B5EF4-FFF2-40B4-BE49-F238E27FC236}">
                <a16:creationId xmlns:a16="http://schemas.microsoft.com/office/drawing/2014/main" id="{00BB085D-59B0-4A6E-8AC7-5C8D6E5DA1E3}"/>
              </a:ext>
            </a:extLst>
          </p:cNvPr>
          <p:cNvSpPr>
            <a:spLocks noGrp="1"/>
          </p:cNvSpPr>
          <p:nvPr>
            <p:ph type="body" idx="1"/>
          </p:nvPr>
        </p:nvSpPr>
        <p:spPr/>
        <p:txBody>
          <a:bodyPr/>
          <a:lstStyle/>
          <a:p>
            <a:r>
              <a:rPr lang="en-US" dirty="0"/>
              <a:t>Trade is not a zero-sum game: the theory of Comparative Advantage</a:t>
            </a:r>
            <a:br>
              <a:rPr lang="en-US" dirty="0"/>
            </a:br>
            <a:endParaRPr lang="en-US" dirty="0"/>
          </a:p>
          <a:p>
            <a:r>
              <a:rPr lang="en-US" dirty="0"/>
              <a:t>Trade creates Winners and Losers</a:t>
            </a:r>
            <a:br>
              <a:rPr lang="en-US" dirty="0"/>
            </a:br>
            <a:endParaRPr lang="en-US" dirty="0"/>
          </a:p>
          <a:p>
            <a:r>
              <a:rPr lang="en-US" dirty="0"/>
              <a:t>The Winners should compensate the Losers</a:t>
            </a:r>
            <a:br>
              <a:rPr lang="en-US" dirty="0"/>
            </a:br>
            <a:endParaRPr lang="en-US" dirty="0"/>
          </a:p>
          <a:p>
            <a:r>
              <a:rPr lang="en-US" dirty="0"/>
              <a:t>An orderly, rules-based trading system is to the benefit of all</a:t>
            </a:r>
          </a:p>
        </p:txBody>
      </p:sp>
    </p:spTree>
    <p:extLst>
      <p:ext uri="{BB962C8B-B14F-4D97-AF65-F5344CB8AC3E}">
        <p14:creationId xmlns:p14="http://schemas.microsoft.com/office/powerpoint/2010/main" val="3197957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A80B8-6DCF-4A86-B7A1-158139C4006A}"/>
              </a:ext>
            </a:extLst>
          </p:cNvPr>
          <p:cNvSpPr>
            <a:spLocks noGrp="1"/>
          </p:cNvSpPr>
          <p:nvPr>
            <p:ph type="title"/>
          </p:nvPr>
        </p:nvSpPr>
        <p:spPr/>
        <p:txBody>
          <a:bodyPr/>
          <a:lstStyle/>
          <a:p>
            <a:r>
              <a:rPr lang="en-US" dirty="0"/>
              <a:t>       The China Shock</a:t>
            </a:r>
          </a:p>
        </p:txBody>
      </p:sp>
      <p:sp>
        <p:nvSpPr>
          <p:cNvPr id="3" name="Content Placeholder 2">
            <a:extLst>
              <a:ext uri="{FF2B5EF4-FFF2-40B4-BE49-F238E27FC236}">
                <a16:creationId xmlns:a16="http://schemas.microsoft.com/office/drawing/2014/main" id="{427BC7A8-A920-45F9-BED3-FFAFE47A4C5D}"/>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F94ED1B-2A0E-4130-805F-25014DF9EDD3}"/>
              </a:ext>
            </a:extLst>
          </p:cNvPr>
          <p:cNvSpPr>
            <a:spLocks noGrp="1"/>
          </p:cNvSpPr>
          <p:nvPr>
            <p:ph type="sldNum" sz="quarter" idx="12"/>
          </p:nvPr>
        </p:nvSpPr>
        <p:spPr/>
        <p:txBody>
          <a:bodyPr/>
          <a:lstStyle/>
          <a:p>
            <a:fld id="{D9F085D5-EC86-4F6A-B501-C1359CB39116}" type="slidenum">
              <a:rPr lang="en-GB" smtClean="0"/>
              <a:t>16</a:t>
            </a:fld>
            <a:endParaRPr lang="en-GB"/>
          </a:p>
        </p:txBody>
      </p:sp>
      <p:pic>
        <p:nvPicPr>
          <p:cNvPr id="5" name="Picture 4">
            <a:extLst>
              <a:ext uri="{FF2B5EF4-FFF2-40B4-BE49-F238E27FC236}">
                <a16:creationId xmlns:a16="http://schemas.microsoft.com/office/drawing/2014/main" id="{9744F3E2-3356-4D08-9A01-3A5D8C8284F6}"/>
              </a:ext>
            </a:extLst>
          </p:cNvPr>
          <p:cNvPicPr>
            <a:picLocks noChangeAspect="1"/>
          </p:cNvPicPr>
          <p:nvPr/>
        </p:nvPicPr>
        <p:blipFill>
          <a:blip r:embed="rId2"/>
          <a:stretch>
            <a:fillRect/>
          </a:stretch>
        </p:blipFill>
        <p:spPr>
          <a:xfrm>
            <a:off x="2519675" y="1609266"/>
            <a:ext cx="6753076" cy="4466881"/>
          </a:xfrm>
          <a:prstGeom prst="rect">
            <a:avLst/>
          </a:prstGeom>
        </p:spPr>
      </p:pic>
      <p:sp>
        <p:nvSpPr>
          <p:cNvPr id="6" name="Rectangle 5">
            <a:extLst>
              <a:ext uri="{FF2B5EF4-FFF2-40B4-BE49-F238E27FC236}">
                <a16:creationId xmlns:a16="http://schemas.microsoft.com/office/drawing/2014/main" id="{792C3935-8E71-4337-8B03-381F61CF653A}"/>
              </a:ext>
            </a:extLst>
          </p:cNvPr>
          <p:cNvSpPr/>
          <p:nvPr/>
        </p:nvSpPr>
        <p:spPr>
          <a:xfrm>
            <a:off x="2304288" y="1262572"/>
            <a:ext cx="7443216" cy="456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2082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36F5DBF-C52D-3B4B-AD42-32592E8C33DF}"/>
              </a:ext>
            </a:extLst>
          </p:cNvPr>
          <p:cNvSpPr>
            <a:spLocks noGrp="1"/>
          </p:cNvSpPr>
          <p:nvPr>
            <p:ph type="sldNum" sz="quarter" idx="12"/>
          </p:nvPr>
        </p:nvSpPr>
        <p:spPr/>
        <p:txBody>
          <a:bodyPr/>
          <a:lstStyle/>
          <a:p>
            <a:fld id="{D9F085D5-EC86-4F6A-B501-C1359CB39116}" type="slidenum">
              <a:rPr lang="en-GB" smtClean="0"/>
              <a:t>17</a:t>
            </a:fld>
            <a:endParaRPr lang="en-GB"/>
          </a:p>
        </p:txBody>
      </p:sp>
      <p:sp>
        <p:nvSpPr>
          <p:cNvPr id="4" name="Title 1">
            <a:extLst>
              <a:ext uri="{FF2B5EF4-FFF2-40B4-BE49-F238E27FC236}">
                <a16:creationId xmlns:a16="http://schemas.microsoft.com/office/drawing/2014/main" id="{ECF36B27-A972-5F40-9F28-3B0C2FBD8026}"/>
              </a:ext>
            </a:extLst>
          </p:cNvPr>
          <p:cNvSpPr>
            <a:spLocks noGrp="1"/>
          </p:cNvSpPr>
          <p:nvPr>
            <p:ph type="title"/>
          </p:nvPr>
        </p:nvSpPr>
        <p:spPr>
          <a:xfrm>
            <a:off x="838200" y="0"/>
            <a:ext cx="10515600" cy="1325563"/>
          </a:xfrm>
        </p:spPr>
        <p:txBody>
          <a:bodyPr/>
          <a:lstStyle/>
          <a:p>
            <a:r>
              <a:rPr lang="en-US" dirty="0"/>
              <a:t>Trade Disrupts Job Markets</a:t>
            </a:r>
          </a:p>
        </p:txBody>
      </p:sp>
      <p:sp>
        <p:nvSpPr>
          <p:cNvPr id="5" name="Content Placeholder 2">
            <a:extLst>
              <a:ext uri="{FF2B5EF4-FFF2-40B4-BE49-F238E27FC236}">
                <a16:creationId xmlns:a16="http://schemas.microsoft.com/office/drawing/2014/main" id="{D865EBA8-7704-7844-92C2-4A0660FDE616}"/>
              </a:ext>
            </a:extLst>
          </p:cNvPr>
          <p:cNvSpPr txBox="1">
            <a:spLocks/>
          </p:cNvSpPr>
          <p:nvPr/>
        </p:nvSpPr>
        <p:spPr>
          <a:xfrm>
            <a:off x="838199" y="1825625"/>
            <a:ext cx="10183837"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0C4C88"/>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rgbClr val="2B414D"/>
                </a:solidFill>
                <a:latin typeface="+mn-lt"/>
                <a:ea typeface="+mn-ea"/>
                <a:cs typeface="+mn-cs"/>
              </a:defRPr>
            </a:lvl2pPr>
            <a:lvl3pPr marL="1143000" indent="-228600" algn="l" defTabSz="914400" rtl="0" eaLnBrk="1" latinLnBrk="0" hangingPunct="1">
              <a:lnSpc>
                <a:spcPct val="90000"/>
              </a:lnSpc>
              <a:spcBef>
                <a:spcPts val="500"/>
              </a:spcBef>
              <a:buSzPct val="80000"/>
              <a:buFont typeface="Courier New" panose="02070309020205020404" pitchFamily="49" charset="0"/>
              <a:buChar char="o"/>
              <a:defRPr sz="2400" kern="1200">
                <a:solidFill>
                  <a:srgbClr val="2B414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China Shock 1991-2011: ≈ 2 million jobs displaced in import-competing industries </a:t>
            </a:r>
            <a:r>
              <a:rPr lang="en-US" sz="2400" b="0" dirty="0">
                <a:solidFill>
                  <a:schemeClr val="tx1"/>
                </a:solidFill>
              </a:rPr>
              <a:t>(</a:t>
            </a:r>
            <a:r>
              <a:rPr lang="en-US" sz="2400" b="0" dirty="0" err="1">
                <a:solidFill>
                  <a:schemeClr val="tx1"/>
                </a:solidFill>
              </a:rPr>
              <a:t>Acemoglu</a:t>
            </a:r>
            <a:r>
              <a:rPr lang="en-US" sz="2400" b="0" dirty="0">
                <a:solidFill>
                  <a:schemeClr val="tx1"/>
                </a:solidFill>
              </a:rPr>
              <a:t>, </a:t>
            </a:r>
            <a:r>
              <a:rPr lang="en-US" sz="2400" b="0" dirty="0" err="1">
                <a:solidFill>
                  <a:schemeClr val="tx1"/>
                </a:solidFill>
              </a:rPr>
              <a:t>Autor</a:t>
            </a:r>
            <a:r>
              <a:rPr lang="en-US" sz="2400" b="0" dirty="0">
                <a:solidFill>
                  <a:schemeClr val="tx1"/>
                </a:solidFill>
              </a:rPr>
              <a:t>, Dorn, Hanson, Price)</a:t>
            </a:r>
          </a:p>
          <a:p>
            <a:r>
              <a:rPr lang="en-US" dirty="0"/>
              <a:t>Impact on some communities were devastating.</a:t>
            </a:r>
          </a:p>
          <a:p>
            <a:pPr lvl="1"/>
            <a:r>
              <a:rPr lang="en-US" dirty="0"/>
              <a:t>Concentrated job losses, home prices fell, cuts to local services, reduced marriage and fertility.</a:t>
            </a:r>
          </a:p>
          <a:p>
            <a:r>
              <a:rPr lang="en-US" dirty="0"/>
              <a:t>Research suggests that nationally, jobs expanded in other industries by about the same number, or possibly more.</a:t>
            </a:r>
          </a:p>
          <a:p>
            <a:pPr lvl="1"/>
            <a:r>
              <a:rPr lang="en-US" dirty="0"/>
              <a:t>Cheaper imported inputs allow import-using sectors to grow faster.</a:t>
            </a:r>
          </a:p>
          <a:p>
            <a:pPr lvl="1"/>
            <a:r>
              <a:rPr lang="en-US" dirty="0" err="1"/>
              <a:t>Feenstra</a:t>
            </a:r>
            <a:r>
              <a:rPr lang="en-US" dirty="0"/>
              <a:t>, Ma and Xu; Wang, Wei, Yu, and Zhu</a:t>
            </a:r>
          </a:p>
        </p:txBody>
      </p:sp>
    </p:spTree>
    <p:extLst>
      <p:ext uri="{BB962C8B-B14F-4D97-AF65-F5344CB8AC3E}">
        <p14:creationId xmlns:p14="http://schemas.microsoft.com/office/powerpoint/2010/main" val="953326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92BB4-6BAC-080E-9643-48D42EED4C47}"/>
              </a:ext>
            </a:extLst>
          </p:cNvPr>
          <p:cNvSpPr>
            <a:spLocks noGrp="1"/>
          </p:cNvSpPr>
          <p:nvPr>
            <p:ph type="title"/>
          </p:nvPr>
        </p:nvSpPr>
        <p:spPr/>
        <p:txBody>
          <a:bodyPr/>
          <a:lstStyle/>
          <a:p>
            <a:r>
              <a:rPr lang="en-US" dirty="0">
                <a:solidFill>
                  <a:srgbClr val="FF0000"/>
                </a:solidFill>
              </a:rPr>
              <a:t>        </a:t>
            </a:r>
            <a:r>
              <a:rPr lang="en-US" dirty="0">
                <a:solidFill>
                  <a:srgbClr val="002060"/>
                </a:solidFill>
              </a:rPr>
              <a:t>Let’s talk about tariffs</a:t>
            </a:r>
          </a:p>
        </p:txBody>
      </p:sp>
      <p:sp>
        <p:nvSpPr>
          <p:cNvPr id="3" name="Content Placeholder 2">
            <a:extLst>
              <a:ext uri="{FF2B5EF4-FFF2-40B4-BE49-F238E27FC236}">
                <a16:creationId xmlns:a16="http://schemas.microsoft.com/office/drawing/2014/main" id="{E16E9C66-9456-BD7E-18DB-19F20D828DF0}"/>
              </a:ext>
            </a:extLst>
          </p:cNvPr>
          <p:cNvSpPr>
            <a:spLocks noGrp="1"/>
          </p:cNvSpPr>
          <p:nvPr>
            <p:ph idx="1"/>
          </p:nvPr>
        </p:nvSpPr>
        <p:spPr/>
        <p:txBody>
          <a:bodyPr/>
          <a:lstStyle/>
          <a:p>
            <a:pPr marL="571500" indent="-113664">
              <a:lnSpc>
                <a:spcPct val="100000"/>
              </a:lnSpc>
              <a:buFont typeface="Arial"/>
              <a:buChar char="•"/>
              <a:tabLst>
                <a:tab pos="571500" algn="l"/>
              </a:tabLst>
            </a:pPr>
            <a:r>
              <a:rPr lang="en-US" dirty="0">
                <a:cs typeface="Calibri"/>
              </a:rPr>
              <a:t>A</a:t>
            </a:r>
            <a:r>
              <a:rPr lang="en-US" spc="-15" dirty="0">
                <a:cs typeface="Calibri"/>
              </a:rPr>
              <a:t> </a:t>
            </a:r>
            <a:r>
              <a:rPr lang="en-US" dirty="0">
                <a:cs typeface="Calibri"/>
              </a:rPr>
              <a:t>tariff</a:t>
            </a:r>
            <a:r>
              <a:rPr lang="en-US" spc="-15" dirty="0">
                <a:cs typeface="Calibri"/>
              </a:rPr>
              <a:t> </a:t>
            </a:r>
            <a:r>
              <a:rPr lang="en-US" dirty="0">
                <a:cs typeface="Calibri"/>
              </a:rPr>
              <a:t>is</a:t>
            </a:r>
            <a:r>
              <a:rPr lang="en-US" spc="-15" dirty="0">
                <a:cs typeface="Calibri"/>
              </a:rPr>
              <a:t> </a:t>
            </a:r>
            <a:r>
              <a:rPr lang="en-US" dirty="0">
                <a:cs typeface="Calibri"/>
              </a:rPr>
              <a:t>a</a:t>
            </a:r>
            <a:r>
              <a:rPr lang="en-US" spc="-15" dirty="0">
                <a:cs typeface="Calibri"/>
              </a:rPr>
              <a:t> </a:t>
            </a:r>
            <a:r>
              <a:rPr lang="en-US" dirty="0">
                <a:cs typeface="Calibri"/>
              </a:rPr>
              <a:t>tax</a:t>
            </a:r>
            <a:r>
              <a:rPr lang="en-US" spc="-15" dirty="0">
                <a:cs typeface="Calibri"/>
              </a:rPr>
              <a:t> </a:t>
            </a:r>
            <a:r>
              <a:rPr lang="en-US" dirty="0">
                <a:cs typeface="Calibri"/>
              </a:rPr>
              <a:t>on</a:t>
            </a:r>
            <a:r>
              <a:rPr lang="en-US" spc="-15" dirty="0">
                <a:cs typeface="Calibri"/>
              </a:rPr>
              <a:t> </a:t>
            </a:r>
            <a:r>
              <a:rPr lang="en-US" spc="-10" dirty="0">
                <a:cs typeface="Calibri"/>
              </a:rPr>
              <a:t>imports.</a:t>
            </a:r>
            <a:endParaRPr lang="en-US" dirty="0">
              <a:cs typeface="Calibri"/>
            </a:endParaRPr>
          </a:p>
          <a:p>
            <a:pPr marL="571500" indent="-113664">
              <a:lnSpc>
                <a:spcPct val="100000"/>
              </a:lnSpc>
              <a:spcBef>
                <a:spcPts val="430"/>
              </a:spcBef>
              <a:buFont typeface="Arial"/>
              <a:buChar char="•"/>
              <a:tabLst>
                <a:tab pos="571500" algn="l"/>
              </a:tabLst>
            </a:pPr>
            <a:r>
              <a:rPr lang="en-US" dirty="0">
                <a:cs typeface="Calibri"/>
              </a:rPr>
              <a:t>A</a:t>
            </a:r>
            <a:r>
              <a:rPr lang="en-US" spc="-25" dirty="0">
                <a:cs typeface="Calibri"/>
              </a:rPr>
              <a:t> </a:t>
            </a:r>
            <a:r>
              <a:rPr lang="en-US" dirty="0">
                <a:cs typeface="Calibri"/>
              </a:rPr>
              <a:t>10%</a:t>
            </a:r>
            <a:r>
              <a:rPr lang="en-US" spc="-20" dirty="0">
                <a:cs typeface="Calibri"/>
              </a:rPr>
              <a:t> </a:t>
            </a:r>
            <a:r>
              <a:rPr lang="en-US" dirty="0">
                <a:cs typeface="Calibri"/>
              </a:rPr>
              <a:t>tariff</a:t>
            </a:r>
            <a:r>
              <a:rPr lang="en-US" spc="-20" dirty="0">
                <a:cs typeface="Calibri"/>
              </a:rPr>
              <a:t> </a:t>
            </a:r>
            <a:r>
              <a:rPr lang="en-US" dirty="0">
                <a:cs typeface="Calibri"/>
              </a:rPr>
              <a:t>on</a:t>
            </a:r>
            <a:r>
              <a:rPr lang="en-US" spc="-20" dirty="0">
                <a:cs typeface="Calibri"/>
              </a:rPr>
              <a:t> </a:t>
            </a:r>
            <a:r>
              <a:rPr lang="en-US" dirty="0">
                <a:cs typeface="Calibri"/>
              </a:rPr>
              <a:t>all</a:t>
            </a:r>
            <a:r>
              <a:rPr lang="en-US" spc="-20" dirty="0">
                <a:cs typeface="Calibri"/>
              </a:rPr>
              <a:t> </a:t>
            </a:r>
            <a:r>
              <a:rPr lang="en-US" dirty="0">
                <a:cs typeface="Calibri"/>
              </a:rPr>
              <a:t>imports</a:t>
            </a:r>
            <a:r>
              <a:rPr lang="en-US" spc="-25" dirty="0">
                <a:cs typeface="Calibri"/>
              </a:rPr>
              <a:t> </a:t>
            </a:r>
            <a:r>
              <a:rPr lang="en-US" dirty="0">
                <a:cs typeface="Calibri"/>
              </a:rPr>
              <a:t>would</a:t>
            </a:r>
            <a:r>
              <a:rPr lang="en-US" spc="-20" dirty="0">
                <a:cs typeface="Calibri"/>
              </a:rPr>
              <a:t> </a:t>
            </a:r>
            <a:r>
              <a:rPr lang="en-US" dirty="0">
                <a:cs typeface="Calibri"/>
              </a:rPr>
              <a:t>mean</a:t>
            </a:r>
            <a:r>
              <a:rPr lang="en-US" spc="-20" dirty="0">
                <a:cs typeface="Calibri"/>
              </a:rPr>
              <a:t> that</a:t>
            </a:r>
            <a:endParaRPr lang="en-US" dirty="0">
              <a:cs typeface="Calibri"/>
            </a:endParaRPr>
          </a:p>
          <a:p>
            <a:pPr marL="801370" lvl="1" indent="-114935">
              <a:lnSpc>
                <a:spcPct val="100000"/>
              </a:lnSpc>
              <a:spcBef>
                <a:spcPts val="130"/>
              </a:spcBef>
              <a:tabLst>
                <a:tab pos="801370" algn="l"/>
              </a:tabLst>
            </a:pPr>
            <a:r>
              <a:rPr lang="en-US" sz="2800" dirty="0">
                <a:cs typeface="Calibri"/>
              </a:rPr>
              <a:t>Whatever</a:t>
            </a:r>
            <a:r>
              <a:rPr lang="en-US" sz="2800" spc="-30" dirty="0">
                <a:cs typeface="Calibri"/>
              </a:rPr>
              <a:t> </a:t>
            </a:r>
            <a:r>
              <a:rPr lang="en-US" sz="2800" dirty="0">
                <a:cs typeface="Calibri"/>
              </a:rPr>
              <a:t>the</a:t>
            </a:r>
            <a:r>
              <a:rPr lang="en-US" sz="2800" spc="-20" dirty="0">
                <a:cs typeface="Calibri"/>
              </a:rPr>
              <a:t> </a:t>
            </a:r>
            <a:r>
              <a:rPr lang="en-US" sz="2800" spc="-10" dirty="0">
                <a:cs typeface="Calibri"/>
              </a:rPr>
              <a:t>foreign</a:t>
            </a:r>
            <a:r>
              <a:rPr lang="en-US" sz="2800" spc="-25" dirty="0">
                <a:cs typeface="Calibri"/>
              </a:rPr>
              <a:t> </a:t>
            </a:r>
            <a:r>
              <a:rPr lang="en-US" sz="2800" spc="-10" dirty="0">
                <a:cs typeface="Calibri"/>
              </a:rPr>
              <a:t>exporter</a:t>
            </a:r>
            <a:r>
              <a:rPr lang="en-US" sz="2800" spc="-30" dirty="0">
                <a:cs typeface="Calibri"/>
              </a:rPr>
              <a:t> </a:t>
            </a:r>
            <a:r>
              <a:rPr lang="en-US" sz="2800" dirty="0">
                <a:cs typeface="Calibri"/>
              </a:rPr>
              <a:t>charges</a:t>
            </a:r>
            <a:r>
              <a:rPr lang="en-US" sz="2800" spc="-25" dirty="0">
                <a:cs typeface="Calibri"/>
              </a:rPr>
              <a:t> </a:t>
            </a:r>
            <a:r>
              <a:rPr lang="en-US" sz="2800" dirty="0">
                <a:cs typeface="Calibri"/>
              </a:rPr>
              <a:t>for</a:t>
            </a:r>
            <a:r>
              <a:rPr lang="en-US" sz="2800" spc="-25" dirty="0">
                <a:cs typeface="Calibri"/>
              </a:rPr>
              <a:t> </a:t>
            </a:r>
            <a:r>
              <a:rPr lang="en-US" sz="2800" dirty="0">
                <a:cs typeface="Calibri"/>
              </a:rPr>
              <a:t>a</a:t>
            </a:r>
            <a:r>
              <a:rPr lang="en-US" sz="2800" spc="-30" dirty="0">
                <a:cs typeface="Calibri"/>
              </a:rPr>
              <a:t> </a:t>
            </a:r>
            <a:r>
              <a:rPr lang="en-US" sz="2800" spc="-10" dirty="0">
                <a:cs typeface="Calibri"/>
              </a:rPr>
              <a:t>product,</a:t>
            </a:r>
            <a:endParaRPr lang="en-US" sz="2800" dirty="0">
              <a:cs typeface="Calibri"/>
            </a:endParaRPr>
          </a:p>
          <a:p>
            <a:pPr marL="801370" lvl="1" indent="-114935">
              <a:lnSpc>
                <a:spcPct val="100000"/>
              </a:lnSpc>
              <a:spcBef>
                <a:spcPts val="50"/>
              </a:spcBef>
              <a:tabLst>
                <a:tab pos="801370" algn="l"/>
              </a:tabLst>
            </a:pPr>
            <a:r>
              <a:rPr lang="en-US" sz="2800" dirty="0">
                <a:cs typeface="Calibri"/>
              </a:rPr>
              <a:t>US</a:t>
            </a:r>
            <a:r>
              <a:rPr lang="en-US" sz="2800" spc="-30" dirty="0">
                <a:cs typeface="Calibri"/>
              </a:rPr>
              <a:t> </a:t>
            </a:r>
            <a:r>
              <a:rPr lang="en-US" sz="2800" dirty="0">
                <a:cs typeface="Calibri"/>
              </a:rPr>
              <a:t>buyers</a:t>
            </a:r>
            <a:r>
              <a:rPr lang="en-US" sz="2800" spc="-25" dirty="0">
                <a:cs typeface="Calibri"/>
              </a:rPr>
              <a:t> </a:t>
            </a:r>
            <a:r>
              <a:rPr lang="en-US" sz="2800" dirty="0">
                <a:cs typeface="Calibri"/>
              </a:rPr>
              <a:t>will</a:t>
            </a:r>
            <a:r>
              <a:rPr lang="en-US" sz="2800" spc="-25" dirty="0">
                <a:cs typeface="Calibri"/>
              </a:rPr>
              <a:t> </a:t>
            </a:r>
            <a:r>
              <a:rPr lang="en-US" sz="2800" dirty="0">
                <a:cs typeface="Calibri"/>
              </a:rPr>
              <a:t>pay</a:t>
            </a:r>
            <a:r>
              <a:rPr lang="en-US" sz="2800" spc="-25" dirty="0">
                <a:cs typeface="Calibri"/>
              </a:rPr>
              <a:t> </a:t>
            </a:r>
            <a:r>
              <a:rPr lang="en-US" sz="2800" dirty="0">
                <a:cs typeface="Calibri"/>
              </a:rPr>
              <a:t>an</a:t>
            </a:r>
            <a:r>
              <a:rPr lang="en-US" sz="2800" spc="-25" dirty="0">
                <a:cs typeface="Calibri"/>
              </a:rPr>
              <a:t> </a:t>
            </a:r>
            <a:r>
              <a:rPr lang="en-US" sz="2800" spc="-10" dirty="0">
                <a:cs typeface="Calibri"/>
              </a:rPr>
              <a:t>extra</a:t>
            </a:r>
            <a:r>
              <a:rPr lang="en-US" sz="2800" spc="-25" dirty="0">
                <a:cs typeface="Calibri"/>
              </a:rPr>
              <a:t> </a:t>
            </a:r>
            <a:r>
              <a:rPr lang="en-US" sz="2800" dirty="0">
                <a:cs typeface="Calibri"/>
              </a:rPr>
              <a:t>10%</a:t>
            </a:r>
            <a:r>
              <a:rPr lang="en-US" sz="2800" spc="-30" dirty="0">
                <a:cs typeface="Calibri"/>
              </a:rPr>
              <a:t> </a:t>
            </a:r>
            <a:r>
              <a:rPr lang="en-US" sz="2800" dirty="0">
                <a:cs typeface="Calibri"/>
              </a:rPr>
              <a:t>to</a:t>
            </a:r>
            <a:r>
              <a:rPr lang="en-US" sz="2800" spc="-25" dirty="0">
                <a:cs typeface="Calibri"/>
              </a:rPr>
              <a:t> </a:t>
            </a:r>
            <a:r>
              <a:rPr lang="en-US" sz="2800" dirty="0">
                <a:cs typeface="Calibri"/>
              </a:rPr>
              <a:t>the</a:t>
            </a:r>
            <a:r>
              <a:rPr lang="en-US" sz="2800" spc="-20" dirty="0">
                <a:cs typeface="Calibri"/>
              </a:rPr>
              <a:t> </a:t>
            </a:r>
            <a:r>
              <a:rPr lang="en-US" sz="2800" dirty="0">
                <a:cs typeface="Calibri"/>
              </a:rPr>
              <a:t>US</a:t>
            </a:r>
            <a:r>
              <a:rPr lang="en-US" sz="2800" spc="-25" dirty="0">
                <a:cs typeface="Calibri"/>
              </a:rPr>
              <a:t> </a:t>
            </a:r>
            <a:r>
              <a:rPr lang="en-US" sz="2800" spc="-10" dirty="0">
                <a:cs typeface="Calibri"/>
              </a:rPr>
              <a:t>government.</a:t>
            </a:r>
            <a:endParaRPr lang="en-US" sz="2800" dirty="0">
              <a:cs typeface="Calibri"/>
            </a:endParaRPr>
          </a:p>
          <a:p>
            <a:pPr marL="457836" indent="0">
              <a:lnSpc>
                <a:spcPct val="100000"/>
              </a:lnSpc>
              <a:spcBef>
                <a:spcPts val="350"/>
              </a:spcBef>
              <a:buNone/>
              <a:tabLst>
                <a:tab pos="571500" algn="l"/>
              </a:tabLst>
            </a:pPr>
            <a:endParaRPr lang="en-US" sz="2800" dirty="0">
              <a:cs typeface="Calibri"/>
            </a:endParaRPr>
          </a:p>
          <a:p>
            <a:pPr marL="0" indent="0">
              <a:buNone/>
            </a:pPr>
            <a:endParaRPr lang="en-US" dirty="0"/>
          </a:p>
        </p:txBody>
      </p:sp>
      <p:sp>
        <p:nvSpPr>
          <p:cNvPr id="4" name="Slide Number Placeholder 3">
            <a:extLst>
              <a:ext uri="{FF2B5EF4-FFF2-40B4-BE49-F238E27FC236}">
                <a16:creationId xmlns:a16="http://schemas.microsoft.com/office/drawing/2014/main" id="{26CB7EDA-C2CA-3166-3776-BD3642956B76}"/>
              </a:ext>
            </a:extLst>
          </p:cNvPr>
          <p:cNvSpPr>
            <a:spLocks noGrp="1"/>
          </p:cNvSpPr>
          <p:nvPr>
            <p:ph type="sldNum" sz="quarter" idx="12"/>
          </p:nvPr>
        </p:nvSpPr>
        <p:spPr/>
        <p:txBody>
          <a:bodyPr/>
          <a:lstStyle/>
          <a:p>
            <a:fld id="{D9F085D5-EC86-4F6A-B501-C1359CB39116}" type="slidenum">
              <a:rPr lang="en-GB" smtClean="0"/>
              <a:t>18</a:t>
            </a:fld>
            <a:endParaRPr lang="en-GB"/>
          </a:p>
        </p:txBody>
      </p:sp>
    </p:spTree>
    <p:extLst>
      <p:ext uri="{BB962C8B-B14F-4D97-AF65-F5344CB8AC3E}">
        <p14:creationId xmlns:p14="http://schemas.microsoft.com/office/powerpoint/2010/main" val="1784712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92BB4-6BAC-080E-9643-48D42EED4C47}"/>
              </a:ext>
            </a:extLst>
          </p:cNvPr>
          <p:cNvSpPr>
            <a:spLocks noGrp="1"/>
          </p:cNvSpPr>
          <p:nvPr>
            <p:ph type="title"/>
          </p:nvPr>
        </p:nvSpPr>
        <p:spPr/>
        <p:txBody>
          <a:bodyPr/>
          <a:lstStyle/>
          <a:p>
            <a:r>
              <a:rPr lang="en-US" dirty="0">
                <a:solidFill>
                  <a:srgbClr val="FF0000"/>
                </a:solidFill>
              </a:rPr>
              <a:t>          </a:t>
            </a:r>
            <a:r>
              <a:rPr lang="en-US" dirty="0">
                <a:solidFill>
                  <a:srgbClr val="002060"/>
                </a:solidFill>
              </a:rPr>
              <a:t>Tariff History: World and U.S.</a:t>
            </a:r>
            <a:endParaRPr lang="en-US" dirty="0">
              <a:solidFill>
                <a:srgbClr val="FF0000"/>
              </a:solidFill>
            </a:endParaRPr>
          </a:p>
        </p:txBody>
      </p:sp>
      <p:sp>
        <p:nvSpPr>
          <p:cNvPr id="3" name="Content Placeholder 2">
            <a:extLst>
              <a:ext uri="{FF2B5EF4-FFF2-40B4-BE49-F238E27FC236}">
                <a16:creationId xmlns:a16="http://schemas.microsoft.com/office/drawing/2014/main" id="{E16E9C66-9456-BD7E-18DB-19F20D828DF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6CB7EDA-C2CA-3166-3776-BD3642956B76}"/>
              </a:ext>
            </a:extLst>
          </p:cNvPr>
          <p:cNvSpPr>
            <a:spLocks noGrp="1"/>
          </p:cNvSpPr>
          <p:nvPr>
            <p:ph type="sldNum" sz="quarter" idx="12"/>
          </p:nvPr>
        </p:nvSpPr>
        <p:spPr/>
        <p:txBody>
          <a:bodyPr/>
          <a:lstStyle/>
          <a:p>
            <a:fld id="{D9F085D5-EC86-4F6A-B501-C1359CB39116}" type="slidenum">
              <a:rPr lang="en-GB" smtClean="0"/>
              <a:t>19</a:t>
            </a:fld>
            <a:endParaRPr lang="en-GB"/>
          </a:p>
        </p:txBody>
      </p:sp>
      <p:pic>
        <p:nvPicPr>
          <p:cNvPr id="5" name="Picture Placeholder 4" descr="A graph plots worldwide average tariffs from 1870 to 2020. The graph shows 2 lines and 3 vertical bars. The first line represents United States Tariff and the second line denotes World Tariff. The bars represent the years of World War 1 (1914 to 1918), Great Depression (1929 to 1933), and World War 2 (1939 to 1945). &#10;The approximate data in percent are as follows:&#10;Average United States Tariff before World War 1: Before World War 1 and from 1870, it was 47.&#10;During World War 1, it fell to 7, rose to 20 during the years of Great Depression, declined sharply to 6 in 1949, rose to 8 in 1965, started declining to 1 at 2018, and rose to 6 from 2019 to 2020.&#10;Average World Tariff:&#10;Before World War 1, it was 11 in 1865, 16 in 1819, and fell to 6 during World War 1. During Great Depression, it rose to 20 in 1932, after World War 2, it further declined to 10 in the year 1950, and showed a declining trend in the following years up to 2020.&#10;The average worldwide tariffs during World War 1, Great Depression, and World War 2 were at 50 percent.">
            <a:extLst>
              <a:ext uri="{FF2B5EF4-FFF2-40B4-BE49-F238E27FC236}">
                <a16:creationId xmlns:a16="http://schemas.microsoft.com/office/drawing/2014/main" id="{2A54C9A0-B266-49FE-B77A-9385DED2689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3600" y="1066801"/>
            <a:ext cx="7668041" cy="4511901"/>
          </a:xfrm>
          <a:prstGeom prst="rect">
            <a:avLst/>
          </a:prstGeom>
        </p:spPr>
      </p:pic>
    </p:spTree>
    <p:extLst>
      <p:ext uri="{BB962C8B-B14F-4D97-AF65-F5344CB8AC3E}">
        <p14:creationId xmlns:p14="http://schemas.microsoft.com/office/powerpoint/2010/main" val="8891500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92BB4-6BAC-080E-9643-48D42EED4C47}"/>
              </a:ext>
            </a:extLst>
          </p:cNvPr>
          <p:cNvSpPr>
            <a:spLocks noGrp="1"/>
          </p:cNvSpPr>
          <p:nvPr>
            <p:ph type="title"/>
          </p:nvPr>
        </p:nvSpPr>
        <p:spPr/>
        <p:txBody>
          <a:bodyPr/>
          <a:lstStyle/>
          <a:p>
            <a:r>
              <a:rPr lang="en-US" dirty="0"/>
              <a:t>        The New World of Tariffs: Highlights</a:t>
            </a:r>
            <a:endParaRPr lang="en-US" dirty="0">
              <a:solidFill>
                <a:srgbClr val="FF0000"/>
              </a:solidFill>
            </a:endParaRPr>
          </a:p>
        </p:txBody>
      </p:sp>
      <p:sp>
        <p:nvSpPr>
          <p:cNvPr id="3" name="Content Placeholder 2">
            <a:extLst>
              <a:ext uri="{FF2B5EF4-FFF2-40B4-BE49-F238E27FC236}">
                <a16:creationId xmlns:a16="http://schemas.microsoft.com/office/drawing/2014/main" id="{E16E9C66-9456-BD7E-18DB-19F20D828DF0}"/>
              </a:ext>
            </a:extLst>
          </p:cNvPr>
          <p:cNvSpPr>
            <a:spLocks noGrp="1"/>
          </p:cNvSpPr>
          <p:nvPr>
            <p:ph idx="1"/>
          </p:nvPr>
        </p:nvSpPr>
        <p:spPr/>
        <p:txBody>
          <a:bodyPr>
            <a:normAutofit fontScale="92500" lnSpcReduction="10000"/>
          </a:bodyPr>
          <a:lstStyle/>
          <a:p>
            <a:r>
              <a:rPr lang="en-US" dirty="0"/>
              <a:t>Limited tariffs 2018-19: solar panels, steel and aluminum, China</a:t>
            </a:r>
            <a:br>
              <a:rPr lang="en-US" dirty="0"/>
            </a:br>
            <a:endParaRPr lang="en-US" dirty="0"/>
          </a:p>
          <a:p>
            <a:r>
              <a:rPr lang="en-US" dirty="0"/>
              <a:t>Very limited rollbacks 2021-2024, some new tariffs (e.g. EVs)</a:t>
            </a:r>
            <a:br>
              <a:rPr lang="en-US" dirty="0"/>
            </a:br>
            <a:endParaRPr lang="en-US" dirty="0"/>
          </a:p>
          <a:p>
            <a:r>
              <a:rPr lang="en-US" dirty="0"/>
              <a:t>New tariffs on select goods Jan-March 2025, justified in US trade law</a:t>
            </a:r>
            <a:br>
              <a:rPr lang="en-US" dirty="0"/>
            </a:br>
            <a:endParaRPr lang="en-US" dirty="0"/>
          </a:p>
          <a:p>
            <a:r>
              <a:rPr lang="en-US" dirty="0"/>
              <a:t>Blanket tariffs on ALL countries since April 2025, based on IEEPA</a:t>
            </a:r>
            <a:br>
              <a:rPr lang="en-US" dirty="0"/>
            </a:br>
            <a:endParaRPr lang="en-US" dirty="0"/>
          </a:p>
          <a:p>
            <a:r>
              <a:rPr lang="en-US" dirty="0"/>
              <a:t>Feb 20, 2026: The Supreme Court strikes down blanket tariffs</a:t>
            </a:r>
            <a:br>
              <a:rPr lang="en-US" dirty="0"/>
            </a:br>
            <a:endParaRPr lang="en-US" dirty="0"/>
          </a:p>
          <a:p>
            <a:r>
              <a:rPr lang="en-US" dirty="0"/>
              <a:t>Selected Tariffs, based on various provisions in U.S. trade law</a:t>
            </a:r>
          </a:p>
        </p:txBody>
      </p:sp>
      <p:sp>
        <p:nvSpPr>
          <p:cNvPr id="4" name="Slide Number Placeholder 3">
            <a:extLst>
              <a:ext uri="{FF2B5EF4-FFF2-40B4-BE49-F238E27FC236}">
                <a16:creationId xmlns:a16="http://schemas.microsoft.com/office/drawing/2014/main" id="{26CB7EDA-C2CA-3166-3776-BD3642956B76}"/>
              </a:ext>
            </a:extLst>
          </p:cNvPr>
          <p:cNvSpPr>
            <a:spLocks noGrp="1"/>
          </p:cNvSpPr>
          <p:nvPr>
            <p:ph type="sldNum" sz="quarter" idx="12"/>
          </p:nvPr>
        </p:nvSpPr>
        <p:spPr/>
        <p:txBody>
          <a:bodyPr/>
          <a:lstStyle/>
          <a:p>
            <a:fld id="{D9F085D5-EC86-4F6A-B501-C1359CB39116}" type="slidenum">
              <a:rPr lang="en-GB" smtClean="0"/>
              <a:t>20</a:t>
            </a:fld>
            <a:endParaRPr lang="en-GB"/>
          </a:p>
        </p:txBody>
      </p:sp>
    </p:spTree>
    <p:extLst>
      <p:ext uri="{BB962C8B-B14F-4D97-AF65-F5344CB8AC3E}">
        <p14:creationId xmlns:p14="http://schemas.microsoft.com/office/powerpoint/2010/main" val="3510284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9825D-9545-48E7-8664-4C92E771EAE7}"/>
              </a:ext>
            </a:extLst>
          </p:cNvPr>
          <p:cNvSpPr>
            <a:spLocks noGrp="1"/>
          </p:cNvSpPr>
          <p:nvPr>
            <p:ph type="title"/>
          </p:nvPr>
        </p:nvSpPr>
        <p:spPr/>
        <p:txBody>
          <a:bodyPr/>
          <a:lstStyle/>
          <a:p>
            <a:r>
              <a:rPr lang="en-US" dirty="0"/>
              <a:t>       Justification for Tariffs</a:t>
            </a:r>
          </a:p>
        </p:txBody>
      </p:sp>
      <p:sp>
        <p:nvSpPr>
          <p:cNvPr id="3" name="Text Placeholder 2">
            <a:extLst>
              <a:ext uri="{FF2B5EF4-FFF2-40B4-BE49-F238E27FC236}">
                <a16:creationId xmlns:a16="http://schemas.microsoft.com/office/drawing/2014/main" id="{95F90F9F-4FB0-4F98-97A0-3D04D4B90E52}"/>
              </a:ext>
            </a:extLst>
          </p:cNvPr>
          <p:cNvSpPr>
            <a:spLocks noGrp="1"/>
          </p:cNvSpPr>
          <p:nvPr>
            <p:ph type="body" idx="1"/>
          </p:nvPr>
        </p:nvSpPr>
        <p:spPr/>
        <p:txBody>
          <a:bodyPr>
            <a:normAutofit/>
          </a:bodyPr>
          <a:lstStyle/>
          <a:p>
            <a:r>
              <a:rPr lang="en-US" dirty="0"/>
              <a:t>Unfair trade practices, such as illegal subsidies or dumping</a:t>
            </a:r>
            <a:br>
              <a:rPr lang="en-US" dirty="0"/>
            </a:br>
            <a:endParaRPr lang="en-US" dirty="0"/>
          </a:p>
          <a:p>
            <a:r>
              <a:rPr lang="en-US" dirty="0"/>
              <a:t>National security concerns</a:t>
            </a:r>
            <a:br>
              <a:rPr lang="en-US" dirty="0"/>
            </a:br>
            <a:endParaRPr lang="en-US" dirty="0"/>
          </a:p>
          <a:p>
            <a:r>
              <a:rPr lang="en-US" dirty="0"/>
              <a:t>Address persistent trade deficits</a:t>
            </a:r>
            <a:br>
              <a:rPr lang="en-US" dirty="0"/>
            </a:br>
            <a:endParaRPr lang="en-US" dirty="0"/>
          </a:p>
          <a:p>
            <a:r>
              <a:rPr lang="en-US" dirty="0"/>
              <a:t>Compel countries to agree to new trade deals</a:t>
            </a:r>
          </a:p>
        </p:txBody>
      </p:sp>
    </p:spTree>
    <p:extLst>
      <p:ext uri="{BB962C8B-B14F-4D97-AF65-F5344CB8AC3E}">
        <p14:creationId xmlns:p14="http://schemas.microsoft.com/office/powerpoint/2010/main" val="163230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9825D-9545-48E7-8664-4C92E771EAE7}"/>
              </a:ext>
            </a:extLst>
          </p:cNvPr>
          <p:cNvSpPr>
            <a:spLocks noGrp="1"/>
          </p:cNvSpPr>
          <p:nvPr>
            <p:ph type="title"/>
          </p:nvPr>
        </p:nvSpPr>
        <p:spPr/>
        <p:txBody>
          <a:bodyPr/>
          <a:lstStyle/>
          <a:p>
            <a:r>
              <a:rPr lang="en-US" dirty="0"/>
              <a:t>       What about these Justifications?</a:t>
            </a:r>
          </a:p>
        </p:txBody>
      </p:sp>
      <p:sp>
        <p:nvSpPr>
          <p:cNvPr id="3" name="Text Placeholder 2">
            <a:extLst>
              <a:ext uri="{FF2B5EF4-FFF2-40B4-BE49-F238E27FC236}">
                <a16:creationId xmlns:a16="http://schemas.microsoft.com/office/drawing/2014/main" id="{95F90F9F-4FB0-4F98-97A0-3D04D4B90E52}"/>
              </a:ext>
            </a:extLst>
          </p:cNvPr>
          <p:cNvSpPr>
            <a:spLocks noGrp="1"/>
          </p:cNvSpPr>
          <p:nvPr>
            <p:ph type="body" idx="1"/>
          </p:nvPr>
        </p:nvSpPr>
        <p:spPr>
          <a:xfrm>
            <a:off x="838200" y="1160585"/>
            <a:ext cx="10515600" cy="5020407"/>
          </a:xfrm>
        </p:spPr>
        <p:txBody>
          <a:bodyPr>
            <a:normAutofit lnSpcReduction="10000"/>
          </a:bodyPr>
          <a:lstStyle/>
          <a:p>
            <a:r>
              <a:rPr lang="en-US" dirty="0"/>
              <a:t>Unfair trade practices: rooted in US trade law, based on Office of the US Trade Representative investigations</a:t>
            </a:r>
            <a:br>
              <a:rPr lang="en-US" dirty="0"/>
            </a:br>
            <a:endParaRPr lang="en-US" dirty="0"/>
          </a:p>
          <a:p>
            <a:r>
              <a:rPr lang="en-US" dirty="0"/>
              <a:t>National security concerns: rooted in US trade law, based on Department of Commerce investigations, </a:t>
            </a:r>
            <a:br>
              <a:rPr lang="en-US" dirty="0"/>
            </a:br>
            <a:r>
              <a:rPr lang="en-US" dirty="0"/>
              <a:t>but applied to Automobiles, pharmaceuticals, semiconductors, steel and aluminum, copper, lumber and products like kitchen cabinets and bathroom fixtures, foreign cargo vessels, rare earth minerals, ship-to-shore cranes</a:t>
            </a:r>
            <a:br>
              <a:rPr lang="en-US" dirty="0"/>
            </a:br>
            <a:endParaRPr lang="en-US" dirty="0"/>
          </a:p>
          <a:p>
            <a:r>
              <a:rPr lang="en-US" dirty="0"/>
              <a:t>Addressing trade deficits broadly and compelling countries to agree to trade “deals”: contrary to WTO (World Trade Organization) obligations and not rooted in US trade law; unconstitutional</a:t>
            </a:r>
          </a:p>
        </p:txBody>
      </p:sp>
    </p:spTree>
    <p:extLst>
      <p:ext uri="{BB962C8B-B14F-4D97-AF65-F5344CB8AC3E}">
        <p14:creationId xmlns:p14="http://schemas.microsoft.com/office/powerpoint/2010/main" val="3077997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4"/>
          <p:cNvSpPr>
            <a:spLocks noGrp="1"/>
          </p:cNvSpPr>
          <p:nvPr>
            <p:ph type="ftr" sz="quarter" idx="4294967295"/>
          </p:nvPr>
        </p:nvSpPr>
        <p:spPr>
          <a:xfrm>
            <a:off x="4165600" y="6245225"/>
            <a:ext cx="3860800" cy="476250"/>
          </a:xfrm>
          <a:noFill/>
        </p:spPr>
        <p:txBody>
          <a:bodyPr/>
          <a:lstStyle/>
          <a:p>
            <a:endParaRPr lang="en-US" dirty="0">
              <a:latin typeface="Arial" pitchFamily="-109" charset="0"/>
            </a:endParaRPr>
          </a:p>
        </p:txBody>
      </p:sp>
      <p:sp>
        <p:nvSpPr>
          <p:cNvPr id="29699" name="Slide Number Placeholder 5"/>
          <p:cNvSpPr>
            <a:spLocks noGrp="1"/>
          </p:cNvSpPr>
          <p:nvPr>
            <p:ph type="sldNum" sz="quarter" idx="4294967295"/>
          </p:nvPr>
        </p:nvSpPr>
        <p:spPr>
          <a:noFill/>
        </p:spPr>
        <p:txBody>
          <a:bodyPr/>
          <a:lstStyle/>
          <a:p>
            <a:fld id="{7C4CCD31-DF18-E24B-8454-0432F923D698}" type="slidenum">
              <a:rPr lang="en-US" smtClean="0">
                <a:latin typeface="Arial" pitchFamily="-109" charset="0"/>
              </a:rPr>
              <a:pPr/>
              <a:t>23</a:t>
            </a:fld>
            <a:endParaRPr lang="en-US">
              <a:latin typeface="Arial" pitchFamily="-109" charset="0"/>
            </a:endParaRPr>
          </a:p>
        </p:txBody>
      </p:sp>
      <p:sp>
        <p:nvSpPr>
          <p:cNvPr id="29700" name="Rectangle 2"/>
          <p:cNvSpPr>
            <a:spLocks noGrp="1" noChangeArrowheads="1"/>
          </p:cNvSpPr>
          <p:nvPr>
            <p:ph type="title"/>
          </p:nvPr>
        </p:nvSpPr>
        <p:spPr/>
        <p:txBody>
          <a:bodyPr/>
          <a:lstStyle/>
          <a:p>
            <a:pPr eaLnBrk="1" hangingPunct="1"/>
            <a:r>
              <a:rPr lang="en-US" dirty="0">
                <a:solidFill>
                  <a:srgbClr val="FFFFFF"/>
                </a:solidFill>
                <a:ea typeface="ＭＳ Ｐゴシック" pitchFamily="-109" charset="-128"/>
                <a:cs typeface="ＭＳ Ｐゴシック" pitchFamily="-109" charset="-128"/>
              </a:rPr>
              <a:t>         </a:t>
            </a:r>
            <a:r>
              <a:rPr lang="en-US" dirty="0">
                <a:ea typeface="ＭＳ Ｐゴシック" pitchFamily="-109" charset="-128"/>
                <a:cs typeface="ＭＳ Ｐゴシック" pitchFamily="-109" charset="-128"/>
              </a:rPr>
              <a:t>               China</a:t>
            </a:r>
          </a:p>
        </p:txBody>
      </p:sp>
      <p:sp>
        <p:nvSpPr>
          <p:cNvPr id="29701" name="Rectangle 3"/>
          <p:cNvSpPr>
            <a:spLocks noGrp="1" noChangeArrowheads="1"/>
          </p:cNvSpPr>
          <p:nvPr>
            <p:ph type="body" idx="1"/>
          </p:nvPr>
        </p:nvSpPr>
        <p:spPr>
          <a:xfrm>
            <a:off x="1579808" y="1230803"/>
            <a:ext cx="9032384" cy="4801640"/>
          </a:xfrm>
          <a:ln w="76200">
            <a:solidFill>
              <a:srgbClr val="FF0000"/>
            </a:solidFill>
          </a:ln>
        </p:spPr>
        <p:txBody>
          <a:bodyPr>
            <a:normAutofit/>
          </a:bodyPr>
          <a:lstStyle/>
          <a:p>
            <a:pPr marL="0" indent="0" eaLnBrk="1" hangingPunct="1">
              <a:buNone/>
            </a:pPr>
            <a:endParaRPr lang="en-US" sz="4000" dirty="0">
              <a:solidFill>
                <a:schemeClr val="bg1">
                  <a:lumMod val="75000"/>
                </a:schemeClr>
              </a:solidFill>
              <a:ea typeface="ＭＳ Ｐゴシック" pitchFamily="-109" charset="-128"/>
              <a:cs typeface="ＭＳ Ｐゴシック" pitchFamily="-109" charset="-128"/>
            </a:endParaRPr>
          </a:p>
          <a:p>
            <a:pPr marL="0" indent="0" eaLnBrk="1" hangingPunct="1">
              <a:buNone/>
            </a:pPr>
            <a:endParaRPr lang="en-US" sz="4000" dirty="0">
              <a:solidFill>
                <a:schemeClr val="bg1">
                  <a:lumMod val="75000"/>
                </a:schemeClr>
              </a:solidFill>
              <a:ea typeface="ＭＳ Ｐゴシック" pitchFamily="-109" charset="-128"/>
              <a:cs typeface="ＭＳ Ｐゴシック" pitchFamily="-109" charset="-128"/>
            </a:endParaRPr>
          </a:p>
          <a:p>
            <a:r>
              <a:rPr lang="en-US" sz="3600" dirty="0">
                <a:ea typeface="ＭＳ Ｐゴシック" pitchFamily="-109" charset="-128"/>
                <a:cs typeface="ＭＳ Ｐゴシック" pitchFamily="-109" charset="-128"/>
              </a:rPr>
              <a:t>Jul 6, 2018:  First tariffs on China, $34 billion</a:t>
            </a:r>
          </a:p>
          <a:p>
            <a:pPr lvl="1"/>
            <a:r>
              <a:rPr lang="en-US" sz="3200" dirty="0">
                <a:ea typeface="ＭＳ Ｐゴシック" pitchFamily="-109" charset="-128"/>
                <a:cs typeface="ＭＳ Ｐゴシック" pitchFamily="-109" charset="-128"/>
              </a:rPr>
              <a:t>On $34 billion of China exports to US</a:t>
            </a:r>
          </a:p>
          <a:p>
            <a:pPr lvl="1"/>
            <a:r>
              <a:rPr lang="en-US" sz="3200" dirty="0">
                <a:ea typeface="ＭＳ Ｐゴシック" pitchFamily="-109" charset="-128"/>
                <a:cs typeface="ＭＳ Ｐゴシック" pitchFamily="-109" charset="-128"/>
              </a:rPr>
              <a:t>Based on unfair trade practices in intellectual property (IP)</a:t>
            </a:r>
            <a:endParaRPr lang="en-US" sz="2800" dirty="0">
              <a:ea typeface="ＭＳ Ｐゴシック" pitchFamily="-109" charset="-128"/>
              <a:cs typeface="ＭＳ Ｐゴシック" pitchFamily="-109" charset="-128"/>
            </a:endParaRPr>
          </a:p>
          <a:p>
            <a:pPr lvl="1" eaLnBrk="1" hangingPunct="1"/>
            <a:endParaRPr lang="en-US" sz="3600" dirty="0">
              <a:ea typeface="ＭＳ Ｐゴシック" pitchFamily="-109" charset="-128"/>
              <a:cs typeface="ＭＳ Ｐゴシック" pitchFamily="-109" charset="-128"/>
            </a:endParaRPr>
          </a:p>
        </p:txBody>
      </p:sp>
    </p:spTree>
    <p:extLst>
      <p:ext uri="{BB962C8B-B14F-4D97-AF65-F5344CB8AC3E}">
        <p14:creationId xmlns:p14="http://schemas.microsoft.com/office/powerpoint/2010/main" val="4122069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92BB4-6BAC-080E-9643-48D42EED4C47}"/>
              </a:ext>
            </a:extLst>
          </p:cNvPr>
          <p:cNvSpPr>
            <a:spLocks noGrp="1"/>
          </p:cNvSpPr>
          <p:nvPr>
            <p:ph type="title"/>
          </p:nvPr>
        </p:nvSpPr>
        <p:spPr/>
        <p:txBody>
          <a:bodyPr/>
          <a:lstStyle/>
          <a:p>
            <a:endParaRPr lang="en-US" dirty="0">
              <a:solidFill>
                <a:srgbClr val="FF0000"/>
              </a:solidFill>
            </a:endParaRPr>
          </a:p>
        </p:txBody>
      </p:sp>
      <p:sp>
        <p:nvSpPr>
          <p:cNvPr id="3" name="Content Placeholder 2">
            <a:extLst>
              <a:ext uri="{FF2B5EF4-FFF2-40B4-BE49-F238E27FC236}">
                <a16:creationId xmlns:a16="http://schemas.microsoft.com/office/drawing/2014/main" id="{E16E9C66-9456-BD7E-18DB-19F20D828DF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26CB7EDA-C2CA-3166-3776-BD3642956B76}"/>
              </a:ext>
            </a:extLst>
          </p:cNvPr>
          <p:cNvSpPr>
            <a:spLocks noGrp="1"/>
          </p:cNvSpPr>
          <p:nvPr>
            <p:ph type="sldNum" sz="quarter" idx="12"/>
          </p:nvPr>
        </p:nvSpPr>
        <p:spPr/>
        <p:txBody>
          <a:bodyPr/>
          <a:lstStyle/>
          <a:p>
            <a:fld id="{D9F085D5-EC86-4F6A-B501-C1359CB39116}" type="slidenum">
              <a:rPr lang="en-GB" smtClean="0"/>
              <a:t>24</a:t>
            </a:fld>
            <a:endParaRPr lang="en-GB"/>
          </a:p>
        </p:txBody>
      </p:sp>
      <p:pic>
        <p:nvPicPr>
          <p:cNvPr id="5" name="Picture 4">
            <a:extLst>
              <a:ext uri="{FF2B5EF4-FFF2-40B4-BE49-F238E27FC236}">
                <a16:creationId xmlns:a16="http://schemas.microsoft.com/office/drawing/2014/main" id="{B2AB24F3-8DB3-4034-ABEA-1C01F89BAD20}"/>
              </a:ext>
            </a:extLst>
          </p:cNvPr>
          <p:cNvPicPr>
            <a:picLocks noChangeAspect="1"/>
          </p:cNvPicPr>
          <p:nvPr/>
        </p:nvPicPr>
        <p:blipFill>
          <a:blip r:embed="rId2"/>
          <a:stretch>
            <a:fillRect/>
          </a:stretch>
        </p:blipFill>
        <p:spPr>
          <a:xfrm>
            <a:off x="2817489" y="0"/>
            <a:ext cx="6557022" cy="6858000"/>
          </a:xfrm>
          <a:prstGeom prst="rect">
            <a:avLst/>
          </a:prstGeom>
        </p:spPr>
      </p:pic>
    </p:spTree>
    <p:extLst>
      <p:ext uri="{BB962C8B-B14F-4D97-AF65-F5344CB8AC3E}">
        <p14:creationId xmlns:p14="http://schemas.microsoft.com/office/powerpoint/2010/main" val="1475873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73FE9-A98F-4A54-B35D-B9584B0E467C}"/>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77FE1B52-A23F-4256-BC6F-C005DF3CCBD2}"/>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0347390B-9011-4B7D-A040-2F2963463537}"/>
              </a:ext>
            </a:extLst>
          </p:cNvPr>
          <p:cNvPicPr>
            <a:picLocks noChangeAspect="1"/>
          </p:cNvPicPr>
          <p:nvPr/>
        </p:nvPicPr>
        <p:blipFill>
          <a:blip r:embed="rId3"/>
          <a:stretch>
            <a:fillRect/>
          </a:stretch>
        </p:blipFill>
        <p:spPr>
          <a:xfrm>
            <a:off x="2738552" y="0"/>
            <a:ext cx="6714896" cy="6858000"/>
          </a:xfrm>
          <a:prstGeom prst="rect">
            <a:avLst/>
          </a:prstGeom>
        </p:spPr>
      </p:pic>
    </p:spTree>
    <p:extLst>
      <p:ext uri="{BB962C8B-B14F-4D97-AF65-F5344CB8AC3E}">
        <p14:creationId xmlns:p14="http://schemas.microsoft.com/office/powerpoint/2010/main" val="1115560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C4BD9-DC00-4F86-86ED-1959B670C2F6}"/>
              </a:ext>
            </a:extLst>
          </p:cNvPr>
          <p:cNvSpPr>
            <a:spLocks noGrp="1"/>
          </p:cNvSpPr>
          <p:nvPr>
            <p:ph type="title"/>
          </p:nvPr>
        </p:nvSpPr>
        <p:spPr/>
        <p:txBody>
          <a:bodyPr/>
          <a:lstStyle/>
          <a:p>
            <a:r>
              <a:rPr lang="en-US" dirty="0"/>
              <a:t>       Share of Chinese Imports subject to Tariffs</a:t>
            </a:r>
          </a:p>
        </p:txBody>
      </p:sp>
      <p:sp>
        <p:nvSpPr>
          <p:cNvPr id="3" name="Content Placeholder 2">
            <a:extLst>
              <a:ext uri="{FF2B5EF4-FFF2-40B4-BE49-F238E27FC236}">
                <a16:creationId xmlns:a16="http://schemas.microsoft.com/office/drawing/2014/main" id="{0B87BBF5-8D35-47CF-8E0E-297F22539252}"/>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25121B-E275-435D-842D-44818F101090}"/>
              </a:ext>
            </a:extLst>
          </p:cNvPr>
          <p:cNvSpPr>
            <a:spLocks noGrp="1"/>
          </p:cNvSpPr>
          <p:nvPr>
            <p:ph type="sldNum" sz="quarter" idx="12"/>
          </p:nvPr>
        </p:nvSpPr>
        <p:spPr/>
        <p:txBody>
          <a:bodyPr/>
          <a:lstStyle/>
          <a:p>
            <a:fld id="{D9F085D5-EC86-4F6A-B501-C1359CB39116}" type="slidenum">
              <a:rPr lang="en-GB" smtClean="0"/>
              <a:t>26</a:t>
            </a:fld>
            <a:endParaRPr lang="en-GB"/>
          </a:p>
        </p:txBody>
      </p:sp>
      <p:pic>
        <p:nvPicPr>
          <p:cNvPr id="5" name="Content Placeholder 5">
            <a:extLst>
              <a:ext uri="{FF2B5EF4-FFF2-40B4-BE49-F238E27FC236}">
                <a16:creationId xmlns:a16="http://schemas.microsoft.com/office/drawing/2014/main" id="{2FEFFB07-2AD7-4165-865D-2BABC85D05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3240" y="1295400"/>
            <a:ext cx="5715000" cy="5077919"/>
          </a:xfrm>
          <a:prstGeom prst="rect">
            <a:avLst/>
          </a:prstGeom>
        </p:spPr>
      </p:pic>
    </p:spTree>
    <p:extLst>
      <p:ext uri="{BB962C8B-B14F-4D97-AF65-F5344CB8AC3E}">
        <p14:creationId xmlns:p14="http://schemas.microsoft.com/office/powerpoint/2010/main" val="21881123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37414-8809-4F5E-BF3F-1651D8B8894E}"/>
              </a:ext>
            </a:extLst>
          </p:cNvPr>
          <p:cNvSpPr>
            <a:spLocks noGrp="1"/>
          </p:cNvSpPr>
          <p:nvPr>
            <p:ph type="title"/>
          </p:nvPr>
        </p:nvSpPr>
        <p:spPr/>
        <p:txBody>
          <a:bodyPr/>
          <a:lstStyle/>
          <a:p>
            <a:r>
              <a:rPr lang="en-US" dirty="0"/>
              <a:t>       A few more Things</a:t>
            </a:r>
          </a:p>
        </p:txBody>
      </p:sp>
      <p:sp>
        <p:nvSpPr>
          <p:cNvPr id="3" name="Text Placeholder 2">
            <a:extLst>
              <a:ext uri="{FF2B5EF4-FFF2-40B4-BE49-F238E27FC236}">
                <a16:creationId xmlns:a16="http://schemas.microsoft.com/office/drawing/2014/main" id="{AA3D0A76-F0C5-47FB-BE45-9CF2B43E78C9}"/>
              </a:ext>
            </a:extLst>
          </p:cNvPr>
          <p:cNvSpPr>
            <a:spLocks noGrp="1"/>
          </p:cNvSpPr>
          <p:nvPr>
            <p:ph type="body" idx="1"/>
          </p:nvPr>
        </p:nvSpPr>
        <p:spPr/>
        <p:txBody>
          <a:bodyPr>
            <a:normAutofit/>
          </a:bodyPr>
          <a:lstStyle/>
          <a:p>
            <a:pPr lvl="0">
              <a:spcBef>
                <a:spcPts val="0"/>
              </a:spcBef>
            </a:pPr>
            <a:r>
              <a:rPr lang="en-US" dirty="0"/>
              <a:t>Chinese retaliation includes export controls on some rare earth metals</a:t>
            </a:r>
            <a:br>
              <a:rPr lang="en-US" dirty="0"/>
            </a:br>
            <a:endParaRPr lang="en-US" dirty="0"/>
          </a:p>
          <a:p>
            <a:pPr lvl="0">
              <a:spcBef>
                <a:spcPts val="0"/>
              </a:spcBef>
            </a:pPr>
            <a:r>
              <a:rPr lang="en-US" dirty="0"/>
              <a:t>Canada and Mexico tariffs apply to non-USMCA (United States-Mexico-Canada agreement) compliant goods only (e.g. autos)*</a:t>
            </a:r>
            <a:br>
              <a:rPr lang="en-US" dirty="0"/>
            </a:br>
            <a:endParaRPr lang="en-US" dirty="0"/>
          </a:p>
          <a:p>
            <a:pPr lvl="0">
              <a:spcBef>
                <a:spcPts val="0"/>
              </a:spcBef>
            </a:pPr>
            <a:r>
              <a:rPr lang="en-US" dirty="0"/>
              <a:t>Some exceptions: coffee, beef, some fertilizers</a:t>
            </a:r>
            <a:br>
              <a:rPr lang="en-US" dirty="0"/>
            </a:br>
            <a:endParaRPr lang="en-US" dirty="0"/>
          </a:p>
          <a:p>
            <a:pPr lvl="0">
              <a:spcBef>
                <a:spcPts val="0"/>
              </a:spcBef>
            </a:pPr>
            <a:r>
              <a:rPr lang="en-US" dirty="0"/>
              <a:t>Some compensation: soybean farmers</a:t>
            </a:r>
            <a:br>
              <a:rPr lang="en-US" dirty="0"/>
            </a:br>
            <a:endParaRPr lang="en-US" dirty="0"/>
          </a:p>
          <a:p>
            <a:pPr lvl="0">
              <a:spcBef>
                <a:spcPts val="0"/>
              </a:spcBef>
            </a:pPr>
            <a:r>
              <a:rPr lang="en-US" dirty="0"/>
              <a:t>de minimis shipments from China subject to tariffs</a:t>
            </a:r>
          </a:p>
          <a:p>
            <a:endParaRPr lang="en-US" dirty="0"/>
          </a:p>
        </p:txBody>
      </p:sp>
    </p:spTree>
    <p:extLst>
      <p:ext uri="{BB962C8B-B14F-4D97-AF65-F5344CB8AC3E}">
        <p14:creationId xmlns:p14="http://schemas.microsoft.com/office/powerpoint/2010/main" val="3065592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D7780-DA91-4E7D-A8F6-85CD9D770895}"/>
              </a:ext>
            </a:extLst>
          </p:cNvPr>
          <p:cNvSpPr>
            <a:spLocks noGrp="1"/>
          </p:cNvSpPr>
          <p:nvPr>
            <p:ph type="title"/>
          </p:nvPr>
        </p:nvSpPr>
        <p:spPr/>
        <p:txBody>
          <a:bodyPr/>
          <a:lstStyle/>
          <a:p>
            <a:r>
              <a:rPr lang="en-US" dirty="0"/>
              <a:t>       Effects of Tariffs</a:t>
            </a:r>
          </a:p>
        </p:txBody>
      </p:sp>
      <p:sp>
        <p:nvSpPr>
          <p:cNvPr id="3" name="Text Placeholder 2">
            <a:extLst>
              <a:ext uri="{FF2B5EF4-FFF2-40B4-BE49-F238E27FC236}">
                <a16:creationId xmlns:a16="http://schemas.microsoft.com/office/drawing/2014/main" id="{0A16DF75-493D-4007-B75E-472CE79EB4AC}"/>
              </a:ext>
            </a:extLst>
          </p:cNvPr>
          <p:cNvSpPr>
            <a:spLocks noGrp="1"/>
          </p:cNvSpPr>
          <p:nvPr>
            <p:ph type="body" idx="1"/>
          </p:nvPr>
        </p:nvSpPr>
        <p:spPr/>
        <p:txBody>
          <a:bodyPr/>
          <a:lstStyle/>
          <a:p>
            <a:pPr lvl="0">
              <a:spcBef>
                <a:spcPts val="0"/>
              </a:spcBef>
            </a:pPr>
            <a:r>
              <a:rPr lang="en-US" dirty="0"/>
              <a:t>Who pays for tariffs? Evidence from 2018 tariffs / Preliminary new evidence</a:t>
            </a:r>
            <a:br>
              <a:rPr lang="en-US" dirty="0"/>
            </a:br>
            <a:endParaRPr lang="en-US" dirty="0"/>
          </a:p>
        </p:txBody>
      </p:sp>
    </p:spTree>
    <p:extLst>
      <p:ext uri="{BB962C8B-B14F-4D97-AF65-F5344CB8AC3E}">
        <p14:creationId xmlns:p14="http://schemas.microsoft.com/office/powerpoint/2010/main" val="1753567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4"/>
          <p:cNvSpPr>
            <a:spLocks noGrp="1"/>
          </p:cNvSpPr>
          <p:nvPr>
            <p:ph type="ftr" sz="quarter" idx="4294967295"/>
          </p:nvPr>
        </p:nvSpPr>
        <p:spPr>
          <a:xfrm>
            <a:off x="4165600" y="6245225"/>
            <a:ext cx="3860800" cy="476250"/>
          </a:xfrm>
          <a:noFill/>
        </p:spPr>
        <p:txBody>
          <a:bodyPr/>
          <a:lstStyle/>
          <a:p>
            <a:endParaRPr lang="en-US" dirty="0">
              <a:latin typeface="Arial" pitchFamily="-109" charset="0"/>
            </a:endParaRPr>
          </a:p>
        </p:txBody>
      </p:sp>
      <p:sp>
        <p:nvSpPr>
          <p:cNvPr id="29699" name="Slide Number Placeholder 5"/>
          <p:cNvSpPr>
            <a:spLocks noGrp="1"/>
          </p:cNvSpPr>
          <p:nvPr>
            <p:ph type="sldNum" sz="quarter" idx="4294967295"/>
          </p:nvPr>
        </p:nvSpPr>
        <p:spPr>
          <a:noFill/>
        </p:spPr>
        <p:txBody>
          <a:bodyPr/>
          <a:lstStyle/>
          <a:p>
            <a:fld id="{7C4CCD31-DF18-E24B-8454-0432F923D698}" type="slidenum">
              <a:rPr lang="en-US" smtClean="0">
                <a:latin typeface="Arial" pitchFamily="-109" charset="0"/>
              </a:rPr>
              <a:pPr/>
              <a:t>29</a:t>
            </a:fld>
            <a:endParaRPr lang="en-US">
              <a:latin typeface="Arial" pitchFamily="-109" charset="0"/>
            </a:endParaRPr>
          </a:p>
        </p:txBody>
      </p:sp>
      <p:sp>
        <p:nvSpPr>
          <p:cNvPr id="29700" name="Rectangle 2"/>
          <p:cNvSpPr>
            <a:spLocks noGrp="1" noChangeArrowheads="1"/>
          </p:cNvSpPr>
          <p:nvPr>
            <p:ph type="title"/>
          </p:nvPr>
        </p:nvSpPr>
        <p:spPr/>
        <p:txBody>
          <a:bodyPr/>
          <a:lstStyle/>
          <a:p>
            <a:pPr eaLnBrk="1" hangingPunct="1"/>
            <a:r>
              <a:rPr lang="en-US" dirty="0">
                <a:ea typeface="ＭＳ Ｐゴシック" pitchFamily="-109" charset="-128"/>
                <a:cs typeface="ＭＳ Ｐゴシック" pitchFamily="-109" charset="-128"/>
              </a:rPr>
              <a:t>          Case study steel tariffs</a:t>
            </a:r>
          </a:p>
        </p:txBody>
      </p:sp>
      <p:sp>
        <p:nvSpPr>
          <p:cNvPr id="29701" name="Rectangle 3"/>
          <p:cNvSpPr>
            <a:spLocks noGrp="1" noChangeArrowheads="1"/>
          </p:cNvSpPr>
          <p:nvPr>
            <p:ph type="body" idx="1"/>
          </p:nvPr>
        </p:nvSpPr>
        <p:spPr>
          <a:xfrm>
            <a:off x="1579808" y="1230803"/>
            <a:ext cx="9032384" cy="4801640"/>
          </a:xfrm>
          <a:ln w="76200">
            <a:solidFill>
              <a:srgbClr val="FF0000"/>
            </a:solidFill>
          </a:ln>
        </p:spPr>
        <p:txBody>
          <a:bodyPr>
            <a:normAutofit/>
          </a:bodyPr>
          <a:lstStyle/>
          <a:p>
            <a:pPr marL="0" indent="0" eaLnBrk="1" hangingPunct="1">
              <a:buNone/>
            </a:pPr>
            <a:endParaRPr lang="en-US" sz="4000" dirty="0">
              <a:solidFill>
                <a:schemeClr val="bg1">
                  <a:lumMod val="75000"/>
                </a:schemeClr>
              </a:solidFill>
              <a:ea typeface="ＭＳ Ｐゴシック" pitchFamily="-109" charset="-128"/>
              <a:cs typeface="ＭＳ Ｐゴシック" pitchFamily="-109" charset="-128"/>
            </a:endParaRPr>
          </a:p>
          <a:p>
            <a:pPr eaLnBrk="1" hangingPunct="1"/>
            <a:r>
              <a:rPr lang="en-US" sz="4000" dirty="0">
                <a:ea typeface="ＭＳ Ｐゴシック" pitchFamily="-109" charset="-128"/>
                <a:cs typeface="ＭＳ Ｐゴシック" pitchFamily="-109" charset="-128"/>
              </a:rPr>
              <a:t>Mar 1, 2018:  Announces “national-security” tariffs on steel and aluminum</a:t>
            </a:r>
          </a:p>
          <a:p>
            <a:pPr lvl="1" eaLnBrk="1" hangingPunct="1"/>
            <a:r>
              <a:rPr lang="en-US" sz="3600" dirty="0">
                <a:ea typeface="ＭＳ Ｐゴシック" pitchFamily="-109" charset="-128"/>
                <a:cs typeface="ＭＳ Ｐゴシック" pitchFamily="-109" charset="-128"/>
              </a:rPr>
              <a:t>25% on steel, 10% on aluminum</a:t>
            </a:r>
          </a:p>
          <a:p>
            <a:pPr lvl="1" eaLnBrk="1" hangingPunct="1"/>
            <a:r>
              <a:rPr lang="en-US" sz="3600" dirty="0">
                <a:ea typeface="ＭＳ Ｐゴシック" pitchFamily="-109" charset="-128"/>
                <a:cs typeface="ＭＳ Ｐゴシック" pitchFamily="-109" charset="-128"/>
              </a:rPr>
              <a:t>Announced for all countries</a:t>
            </a:r>
          </a:p>
          <a:p>
            <a:pPr lvl="2"/>
            <a:r>
              <a:rPr lang="en-US" sz="2800" dirty="0">
                <a:ea typeface="ＭＳ Ｐゴシック" pitchFamily="-109" charset="-128"/>
                <a:cs typeface="ＭＳ Ｐゴシック" pitchFamily="-109" charset="-128"/>
              </a:rPr>
              <a:t>Some delayed (EU, Canada, Mexico)</a:t>
            </a:r>
          </a:p>
          <a:p>
            <a:pPr lvl="2"/>
            <a:r>
              <a:rPr lang="en-US" sz="2800" dirty="0">
                <a:ea typeface="ＭＳ Ｐゴシック" pitchFamily="-109" charset="-128"/>
                <a:cs typeface="ＭＳ Ｐゴシック" pitchFamily="-109" charset="-128"/>
              </a:rPr>
              <a:t>Others later exempted (S. Korea)</a:t>
            </a:r>
          </a:p>
          <a:p>
            <a:pPr lvl="1" eaLnBrk="1" hangingPunct="1"/>
            <a:endParaRPr lang="en-US" sz="3600" dirty="0">
              <a:ea typeface="ＭＳ Ｐゴシック" pitchFamily="-109" charset="-128"/>
              <a:cs typeface="ＭＳ Ｐゴシック" pitchFamily="-109" charset="-128"/>
            </a:endParaRPr>
          </a:p>
        </p:txBody>
      </p:sp>
    </p:spTree>
    <p:extLst>
      <p:ext uri="{BB962C8B-B14F-4D97-AF65-F5344CB8AC3E}">
        <p14:creationId xmlns:p14="http://schemas.microsoft.com/office/powerpoint/2010/main" val="6045700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AAE64-99CB-184D-A8F1-0446EB414317}"/>
              </a:ext>
            </a:extLst>
          </p:cNvPr>
          <p:cNvSpPr>
            <a:spLocks noGrp="1"/>
          </p:cNvSpPr>
          <p:nvPr>
            <p:ph type="title"/>
          </p:nvPr>
        </p:nvSpPr>
        <p:spPr/>
        <p:txBody>
          <a:bodyPr/>
          <a:lstStyle/>
          <a:p>
            <a:r>
              <a:rPr lang="en-US" dirty="0"/>
              <a:t>               Steel and Aluminum</a:t>
            </a:r>
          </a:p>
        </p:txBody>
      </p:sp>
      <p:sp>
        <p:nvSpPr>
          <p:cNvPr id="3" name="Content Placeholder 2">
            <a:extLst>
              <a:ext uri="{FF2B5EF4-FFF2-40B4-BE49-F238E27FC236}">
                <a16:creationId xmlns:a16="http://schemas.microsoft.com/office/drawing/2014/main" id="{438D2A4F-7537-A34F-8519-139D6AEB5784}"/>
              </a:ext>
            </a:extLst>
          </p:cNvPr>
          <p:cNvSpPr>
            <a:spLocks noGrp="1"/>
          </p:cNvSpPr>
          <p:nvPr>
            <p:ph idx="1"/>
          </p:nvPr>
        </p:nvSpPr>
        <p:spPr>
          <a:xfrm>
            <a:off x="1270000" y="890495"/>
            <a:ext cx="9652000" cy="4897023"/>
          </a:xfrm>
        </p:spPr>
        <p:txBody>
          <a:bodyPr>
            <a:normAutofit fontScale="92500" lnSpcReduction="10000"/>
          </a:bodyPr>
          <a:lstStyle/>
          <a:p>
            <a:pPr marL="0" indent="0">
              <a:buNone/>
            </a:pPr>
            <a:br>
              <a:rPr lang="en-US" sz="3900" dirty="0"/>
            </a:br>
            <a:endParaRPr lang="en-US" sz="4600" dirty="0"/>
          </a:p>
          <a:p>
            <a:r>
              <a:rPr lang="en-US" sz="2600" dirty="0"/>
              <a:t>Who benefits?</a:t>
            </a:r>
          </a:p>
          <a:p>
            <a:pPr lvl="1"/>
            <a:r>
              <a:rPr lang="en-US" sz="2200" dirty="0"/>
              <a:t>US producers of steel and aluminum</a:t>
            </a:r>
          </a:p>
          <a:p>
            <a:pPr lvl="2"/>
            <a:r>
              <a:rPr lang="en-US" sz="2200" dirty="0"/>
              <a:t>Steel production increased 1.3% from 2018 to 2019</a:t>
            </a:r>
          </a:p>
          <a:p>
            <a:pPr lvl="2"/>
            <a:r>
              <a:rPr lang="en-US" sz="2200" dirty="0"/>
              <a:t>Steel imports decreased 18% from 2018 to 2019</a:t>
            </a:r>
          </a:p>
          <a:p>
            <a:r>
              <a:rPr lang="en-US" sz="2600" dirty="0"/>
              <a:t>Who is hurt?</a:t>
            </a:r>
          </a:p>
          <a:p>
            <a:pPr lvl="1"/>
            <a:r>
              <a:rPr lang="en-US" sz="2200" dirty="0"/>
              <a:t>US users of steel and aluminum pay higher prices</a:t>
            </a:r>
          </a:p>
          <a:p>
            <a:pPr lvl="2"/>
            <a:r>
              <a:rPr lang="en-US" sz="2200" dirty="0"/>
              <a:t>Car companies, appliance makers, etc.</a:t>
            </a:r>
          </a:p>
          <a:p>
            <a:pPr lvl="2"/>
            <a:r>
              <a:rPr lang="en-US" sz="2200" dirty="0"/>
              <a:t>BEA: 2 million jobs in US industries where steel &gt;= 5% of inputs</a:t>
            </a:r>
          </a:p>
          <a:p>
            <a:r>
              <a:rPr lang="en-US" sz="2600" dirty="0"/>
              <a:t>Net effect:</a:t>
            </a:r>
          </a:p>
          <a:p>
            <a:pPr lvl="1"/>
            <a:r>
              <a:rPr lang="en-US" sz="2200" dirty="0"/>
              <a:t>Peterson Institute (2019): negative $5.6 billion</a:t>
            </a:r>
          </a:p>
          <a:p>
            <a:pPr lvl="1"/>
            <a:r>
              <a:rPr lang="en-US" sz="2200" dirty="0"/>
              <a:t>8,700 new jobs: Cost per job about $650,000 (steel workers’ average wage is $58k)</a:t>
            </a:r>
          </a:p>
          <a:p>
            <a:pPr marL="457200" lvl="1" indent="0">
              <a:buNone/>
            </a:pPr>
            <a:endParaRPr lang="en-US" sz="4000" dirty="0"/>
          </a:p>
          <a:p>
            <a:pPr lvl="1"/>
            <a:endParaRPr lang="en-US" sz="4000" dirty="0"/>
          </a:p>
        </p:txBody>
      </p:sp>
      <p:sp>
        <p:nvSpPr>
          <p:cNvPr id="4" name="Footer Placeholder 3">
            <a:extLst>
              <a:ext uri="{FF2B5EF4-FFF2-40B4-BE49-F238E27FC236}">
                <a16:creationId xmlns:a16="http://schemas.microsoft.com/office/drawing/2014/main" id="{2B67D562-D09D-AA4B-892F-D1BBA3BC6C58}"/>
              </a:ext>
            </a:extLst>
          </p:cNvPr>
          <p:cNvSpPr>
            <a:spLocks noGrp="1"/>
          </p:cNvSpPr>
          <p:nvPr>
            <p:ph type="ftr" sz="quarter" idx="4294967295"/>
          </p:nvPr>
        </p:nvSpPr>
        <p:spPr/>
        <p:txBody>
          <a:bodyPr/>
          <a:lstStyle/>
          <a:p>
            <a:pPr>
              <a:defRPr/>
            </a:pPr>
            <a:endParaRPr lang="en-US"/>
          </a:p>
        </p:txBody>
      </p:sp>
      <p:sp>
        <p:nvSpPr>
          <p:cNvPr id="5" name="Slide Number Placeholder 4">
            <a:extLst>
              <a:ext uri="{FF2B5EF4-FFF2-40B4-BE49-F238E27FC236}">
                <a16:creationId xmlns:a16="http://schemas.microsoft.com/office/drawing/2014/main" id="{AEF38812-FEEB-944D-978B-26B29BE6DC21}"/>
              </a:ext>
            </a:extLst>
          </p:cNvPr>
          <p:cNvSpPr>
            <a:spLocks noGrp="1"/>
          </p:cNvSpPr>
          <p:nvPr>
            <p:ph type="sldNum" sz="quarter" idx="4294967295"/>
          </p:nvPr>
        </p:nvSpPr>
        <p:spPr/>
        <p:txBody>
          <a:bodyPr/>
          <a:lstStyle/>
          <a:p>
            <a:pPr>
              <a:defRPr/>
            </a:pPr>
            <a:fld id="{659DFB22-C7E9-9E4B-8431-4E4E88AD005A}" type="slidenum">
              <a:rPr lang="en-US" smtClean="0"/>
              <a:pPr>
                <a:defRPr/>
              </a:pPr>
              <a:t>30</a:t>
            </a:fld>
            <a:endParaRPr lang="en-US"/>
          </a:p>
        </p:txBody>
      </p:sp>
    </p:spTree>
    <p:extLst>
      <p:ext uri="{BB962C8B-B14F-4D97-AF65-F5344CB8AC3E}">
        <p14:creationId xmlns:p14="http://schemas.microsoft.com/office/powerpoint/2010/main" val="27311659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1861F-698B-47FC-B3D4-ABE0627625A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AD5FE89-6917-4BD5-95D2-3DBCF4036AAA}"/>
              </a:ext>
            </a:extLst>
          </p:cNvPr>
          <p:cNvSpPr>
            <a:spLocks noGrp="1"/>
          </p:cNvSpPr>
          <p:nvPr>
            <p:ph idx="1"/>
          </p:nvPr>
        </p:nvSpPr>
        <p:spPr/>
        <p:txBody>
          <a:bodyPr anchor="t"/>
          <a:lstStyle/>
          <a:p>
            <a:pPr marL="0" indent="0">
              <a:buNone/>
            </a:pPr>
            <a:br>
              <a:rPr lang="en-US" dirty="0"/>
            </a:br>
            <a:endParaRPr lang="en-US" dirty="0"/>
          </a:p>
          <a:p>
            <a:r>
              <a:rPr lang="en-US" dirty="0"/>
              <a:t>An analysis of the washing machine tariffs reveals the creation of 1,800 jobs at a cost of $817,000 per job</a:t>
            </a:r>
            <a:br>
              <a:rPr lang="en-US" dirty="0"/>
            </a:br>
            <a:r>
              <a:rPr lang="en-US" sz="1400" b="0" dirty="0">
                <a:solidFill>
                  <a:schemeClr val="tx1"/>
                </a:solidFill>
              </a:rPr>
              <a:t>(Source: </a:t>
            </a:r>
            <a:r>
              <a:rPr lang="en-US" sz="1400" b="0" dirty="0" err="1">
                <a:solidFill>
                  <a:schemeClr val="tx1"/>
                </a:solidFill>
              </a:rPr>
              <a:t>Flaaen</a:t>
            </a:r>
            <a:r>
              <a:rPr lang="en-US" sz="1400" b="0" dirty="0">
                <a:solidFill>
                  <a:schemeClr val="tx1"/>
                </a:solidFill>
              </a:rPr>
              <a:t>, </a:t>
            </a:r>
            <a:r>
              <a:rPr lang="en-US" sz="1400" b="0" dirty="0" err="1">
                <a:solidFill>
                  <a:schemeClr val="tx1"/>
                </a:solidFill>
              </a:rPr>
              <a:t>Hortacsu</a:t>
            </a:r>
            <a:r>
              <a:rPr lang="en-US" sz="1400" b="0" dirty="0">
                <a:solidFill>
                  <a:schemeClr val="tx1"/>
                </a:solidFill>
              </a:rPr>
              <a:t> and </a:t>
            </a:r>
            <a:r>
              <a:rPr lang="en-US" sz="1400" b="0" dirty="0" err="1">
                <a:solidFill>
                  <a:schemeClr val="tx1"/>
                </a:solidFill>
              </a:rPr>
              <a:t>Tintelnot</a:t>
            </a:r>
            <a:r>
              <a:rPr lang="en-US" sz="1400" b="0" dirty="0">
                <a:solidFill>
                  <a:schemeClr val="tx1"/>
                </a:solidFill>
              </a:rPr>
              <a:t>, American Economic Review 2020)</a:t>
            </a:r>
            <a:endParaRPr lang="en-US" b="0" dirty="0">
              <a:solidFill>
                <a:schemeClr val="tx1"/>
              </a:solidFill>
            </a:endParaRPr>
          </a:p>
        </p:txBody>
      </p:sp>
      <p:sp>
        <p:nvSpPr>
          <p:cNvPr id="4" name="Slide Number Placeholder 3">
            <a:extLst>
              <a:ext uri="{FF2B5EF4-FFF2-40B4-BE49-F238E27FC236}">
                <a16:creationId xmlns:a16="http://schemas.microsoft.com/office/drawing/2014/main" id="{35F7C345-4580-4613-BB80-8ED76CEE53F0}"/>
              </a:ext>
            </a:extLst>
          </p:cNvPr>
          <p:cNvSpPr>
            <a:spLocks noGrp="1"/>
          </p:cNvSpPr>
          <p:nvPr>
            <p:ph type="sldNum" sz="quarter" idx="12"/>
          </p:nvPr>
        </p:nvSpPr>
        <p:spPr/>
        <p:txBody>
          <a:bodyPr/>
          <a:lstStyle/>
          <a:p>
            <a:fld id="{D9F085D5-EC86-4F6A-B501-C1359CB39116}" type="slidenum">
              <a:rPr lang="en-GB" smtClean="0"/>
              <a:t>31</a:t>
            </a:fld>
            <a:endParaRPr lang="en-GB"/>
          </a:p>
        </p:txBody>
      </p:sp>
    </p:spTree>
    <p:extLst>
      <p:ext uri="{BB962C8B-B14F-4D97-AF65-F5344CB8AC3E}">
        <p14:creationId xmlns:p14="http://schemas.microsoft.com/office/powerpoint/2010/main" val="32099087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A906C-55D0-43D1-A2EF-44D11E3AE4AD}"/>
              </a:ext>
            </a:extLst>
          </p:cNvPr>
          <p:cNvSpPr>
            <a:spLocks noGrp="1"/>
          </p:cNvSpPr>
          <p:nvPr>
            <p:ph type="title"/>
          </p:nvPr>
        </p:nvSpPr>
        <p:spPr/>
        <p:txBody>
          <a:bodyPr/>
          <a:lstStyle/>
          <a:p>
            <a:r>
              <a:rPr lang="en-US" dirty="0"/>
              <a:t>       Who pays for tariffs?</a:t>
            </a:r>
          </a:p>
        </p:txBody>
      </p:sp>
      <p:sp>
        <p:nvSpPr>
          <p:cNvPr id="3" name="Content Placeholder 2">
            <a:extLst>
              <a:ext uri="{FF2B5EF4-FFF2-40B4-BE49-F238E27FC236}">
                <a16:creationId xmlns:a16="http://schemas.microsoft.com/office/drawing/2014/main" id="{CBB358F4-73BA-4FB4-92EA-D9EC01AB2BA0}"/>
              </a:ext>
            </a:extLst>
          </p:cNvPr>
          <p:cNvSpPr>
            <a:spLocks noGrp="1"/>
          </p:cNvSpPr>
          <p:nvPr>
            <p:ph idx="1"/>
          </p:nvPr>
        </p:nvSpPr>
        <p:spPr/>
        <p:txBody>
          <a:bodyPr anchor="t"/>
          <a:lstStyle/>
          <a:p>
            <a:r>
              <a:rPr lang="en-US" dirty="0"/>
              <a:t>Importer – firms or wholesalers “write the check” to the government</a:t>
            </a:r>
            <a:br>
              <a:rPr lang="en-US" dirty="0"/>
            </a:br>
            <a:endParaRPr lang="en-US" dirty="0"/>
          </a:p>
          <a:p>
            <a:r>
              <a:rPr lang="en-US" dirty="0"/>
              <a:t>Tariff incidence:</a:t>
            </a:r>
            <a:br>
              <a:rPr lang="en-US" dirty="0"/>
            </a:br>
            <a:br>
              <a:rPr lang="en-US" dirty="0"/>
            </a:br>
            <a:r>
              <a:rPr lang="en-US" dirty="0"/>
              <a:t>- exporter if they lower the price they charge</a:t>
            </a:r>
            <a:br>
              <a:rPr lang="en-US" dirty="0"/>
            </a:br>
            <a:br>
              <a:rPr lang="en-US" dirty="0"/>
            </a:br>
            <a:r>
              <a:rPr lang="en-US" dirty="0"/>
              <a:t>- importer if the exporter does not change their price</a:t>
            </a:r>
            <a:br>
              <a:rPr lang="en-US" dirty="0"/>
            </a:br>
            <a:br>
              <a:rPr lang="en-US" dirty="0"/>
            </a:br>
            <a:endParaRPr lang="en-US" dirty="0"/>
          </a:p>
          <a:p>
            <a:endParaRPr lang="en-US" dirty="0"/>
          </a:p>
        </p:txBody>
      </p:sp>
      <p:sp>
        <p:nvSpPr>
          <p:cNvPr id="4" name="Slide Number Placeholder 3">
            <a:extLst>
              <a:ext uri="{FF2B5EF4-FFF2-40B4-BE49-F238E27FC236}">
                <a16:creationId xmlns:a16="http://schemas.microsoft.com/office/drawing/2014/main" id="{3C89AC36-83FC-4357-A3ED-1DC8B72C171F}"/>
              </a:ext>
            </a:extLst>
          </p:cNvPr>
          <p:cNvSpPr>
            <a:spLocks noGrp="1"/>
          </p:cNvSpPr>
          <p:nvPr>
            <p:ph type="sldNum" sz="quarter" idx="12"/>
          </p:nvPr>
        </p:nvSpPr>
        <p:spPr/>
        <p:txBody>
          <a:bodyPr/>
          <a:lstStyle/>
          <a:p>
            <a:fld id="{D9F085D5-EC86-4F6A-B501-C1359CB39116}" type="slidenum">
              <a:rPr lang="en-GB" smtClean="0"/>
              <a:t>32</a:t>
            </a:fld>
            <a:endParaRPr lang="en-GB"/>
          </a:p>
        </p:txBody>
      </p:sp>
    </p:spTree>
    <p:extLst>
      <p:ext uri="{BB962C8B-B14F-4D97-AF65-F5344CB8AC3E}">
        <p14:creationId xmlns:p14="http://schemas.microsoft.com/office/powerpoint/2010/main" val="10549740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7F386-9F32-413D-8667-81BA92B75603}"/>
              </a:ext>
            </a:extLst>
          </p:cNvPr>
          <p:cNvSpPr>
            <a:spLocks noGrp="1"/>
          </p:cNvSpPr>
          <p:nvPr>
            <p:ph type="title"/>
          </p:nvPr>
        </p:nvSpPr>
        <p:spPr/>
        <p:txBody>
          <a:bodyPr/>
          <a:lstStyle/>
          <a:p>
            <a:r>
              <a:rPr lang="en-US" dirty="0"/>
              <a:t>       China import prices</a:t>
            </a:r>
          </a:p>
        </p:txBody>
      </p:sp>
      <p:sp>
        <p:nvSpPr>
          <p:cNvPr id="3" name="Content Placeholder 2">
            <a:extLst>
              <a:ext uri="{FF2B5EF4-FFF2-40B4-BE49-F238E27FC236}">
                <a16:creationId xmlns:a16="http://schemas.microsoft.com/office/drawing/2014/main" id="{6A2CD00D-4EDA-4A30-8732-F6475D15C3E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5FA5258-E248-4A26-BC3E-14404B004EDF}"/>
              </a:ext>
            </a:extLst>
          </p:cNvPr>
          <p:cNvSpPr>
            <a:spLocks noGrp="1"/>
          </p:cNvSpPr>
          <p:nvPr>
            <p:ph type="sldNum" sz="quarter" idx="12"/>
          </p:nvPr>
        </p:nvSpPr>
        <p:spPr/>
        <p:txBody>
          <a:bodyPr/>
          <a:lstStyle/>
          <a:p>
            <a:fld id="{D9F085D5-EC86-4F6A-B501-C1359CB39116}" type="slidenum">
              <a:rPr lang="en-GB" smtClean="0"/>
              <a:t>33</a:t>
            </a:fld>
            <a:endParaRPr lang="en-GB"/>
          </a:p>
        </p:txBody>
      </p:sp>
      <p:pic>
        <p:nvPicPr>
          <p:cNvPr id="5" name="Picture 4">
            <a:extLst>
              <a:ext uri="{FF2B5EF4-FFF2-40B4-BE49-F238E27FC236}">
                <a16:creationId xmlns:a16="http://schemas.microsoft.com/office/drawing/2014/main" id="{B02DFD9A-6A39-4DE9-B40B-6E624BBD16F1}"/>
              </a:ext>
            </a:extLst>
          </p:cNvPr>
          <p:cNvPicPr>
            <a:picLocks noChangeAspect="1"/>
          </p:cNvPicPr>
          <p:nvPr/>
        </p:nvPicPr>
        <p:blipFill>
          <a:blip r:embed="rId2"/>
          <a:stretch>
            <a:fillRect/>
          </a:stretch>
        </p:blipFill>
        <p:spPr>
          <a:xfrm>
            <a:off x="3512574" y="1570730"/>
            <a:ext cx="4404852" cy="4306529"/>
          </a:xfrm>
          <a:prstGeom prst="rect">
            <a:avLst/>
          </a:prstGeom>
        </p:spPr>
      </p:pic>
    </p:spTree>
    <p:extLst>
      <p:ext uri="{BB962C8B-B14F-4D97-AF65-F5344CB8AC3E}">
        <p14:creationId xmlns:p14="http://schemas.microsoft.com/office/powerpoint/2010/main" val="2326652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FDC68-9AA7-43E6-B5F6-1812955C2CA7}"/>
              </a:ext>
            </a:extLst>
          </p:cNvPr>
          <p:cNvSpPr>
            <a:spLocks noGrp="1"/>
          </p:cNvSpPr>
          <p:nvPr>
            <p:ph type="title"/>
          </p:nvPr>
        </p:nvSpPr>
        <p:spPr/>
        <p:txBody>
          <a:bodyPr/>
          <a:lstStyle/>
          <a:p>
            <a:r>
              <a:rPr lang="en-US" dirty="0"/>
              <a:t>      The price effects of the 2025 tariffs broadly</a:t>
            </a:r>
          </a:p>
        </p:txBody>
      </p:sp>
      <p:sp>
        <p:nvSpPr>
          <p:cNvPr id="3" name="Text Placeholder 2">
            <a:extLst>
              <a:ext uri="{FF2B5EF4-FFF2-40B4-BE49-F238E27FC236}">
                <a16:creationId xmlns:a16="http://schemas.microsoft.com/office/drawing/2014/main" id="{82536B37-13E1-4D34-B0C5-FD5632101142}"/>
              </a:ext>
            </a:extLst>
          </p:cNvPr>
          <p:cNvSpPr>
            <a:spLocks noGrp="1"/>
          </p:cNvSpPr>
          <p:nvPr>
            <p:ph type="body" idx="1"/>
          </p:nvPr>
        </p:nvSpPr>
        <p:spPr/>
        <p:txBody>
          <a:bodyPr/>
          <a:lstStyle/>
          <a:p>
            <a:endParaRPr lang="en-US" dirty="0"/>
          </a:p>
        </p:txBody>
      </p:sp>
      <p:pic>
        <p:nvPicPr>
          <p:cNvPr id="6" name="Picture 5">
            <a:extLst>
              <a:ext uri="{FF2B5EF4-FFF2-40B4-BE49-F238E27FC236}">
                <a16:creationId xmlns:a16="http://schemas.microsoft.com/office/drawing/2014/main" id="{6B2E9CD6-E75C-422D-AD1C-8D660A701A45}"/>
              </a:ext>
            </a:extLst>
          </p:cNvPr>
          <p:cNvPicPr>
            <a:picLocks noChangeAspect="1"/>
          </p:cNvPicPr>
          <p:nvPr/>
        </p:nvPicPr>
        <p:blipFill>
          <a:blip r:embed="rId2"/>
          <a:stretch>
            <a:fillRect/>
          </a:stretch>
        </p:blipFill>
        <p:spPr>
          <a:xfrm>
            <a:off x="2286000" y="1047750"/>
            <a:ext cx="7620000" cy="4762500"/>
          </a:xfrm>
          <a:prstGeom prst="rect">
            <a:avLst/>
          </a:prstGeom>
        </p:spPr>
      </p:pic>
    </p:spTree>
    <p:extLst>
      <p:ext uri="{BB962C8B-B14F-4D97-AF65-F5344CB8AC3E}">
        <p14:creationId xmlns:p14="http://schemas.microsoft.com/office/powerpoint/2010/main" val="2491713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D7780-DA91-4E7D-A8F6-85CD9D770895}"/>
              </a:ext>
            </a:extLst>
          </p:cNvPr>
          <p:cNvSpPr>
            <a:spLocks noGrp="1"/>
          </p:cNvSpPr>
          <p:nvPr>
            <p:ph type="title"/>
          </p:nvPr>
        </p:nvSpPr>
        <p:spPr/>
        <p:txBody>
          <a:bodyPr/>
          <a:lstStyle/>
          <a:p>
            <a:r>
              <a:rPr lang="en-US" dirty="0"/>
              <a:t>       Effects of Tariffs</a:t>
            </a:r>
          </a:p>
        </p:txBody>
      </p:sp>
      <p:sp>
        <p:nvSpPr>
          <p:cNvPr id="3" name="Text Placeholder 2">
            <a:extLst>
              <a:ext uri="{FF2B5EF4-FFF2-40B4-BE49-F238E27FC236}">
                <a16:creationId xmlns:a16="http://schemas.microsoft.com/office/drawing/2014/main" id="{0A16DF75-493D-4007-B75E-472CE79EB4AC}"/>
              </a:ext>
            </a:extLst>
          </p:cNvPr>
          <p:cNvSpPr>
            <a:spLocks noGrp="1"/>
          </p:cNvSpPr>
          <p:nvPr>
            <p:ph type="body" idx="1"/>
          </p:nvPr>
        </p:nvSpPr>
        <p:spPr/>
        <p:txBody>
          <a:bodyPr/>
          <a:lstStyle/>
          <a:p>
            <a:pPr lvl="0">
              <a:spcBef>
                <a:spcPts val="0"/>
              </a:spcBef>
            </a:pPr>
            <a:r>
              <a:rPr lang="en-US" dirty="0"/>
              <a:t>US consumers largely pay for the tariffs</a:t>
            </a:r>
            <a:br>
              <a:rPr lang="en-US" dirty="0"/>
            </a:br>
            <a:br>
              <a:rPr lang="en-US" dirty="0"/>
            </a:br>
            <a:endParaRPr lang="en-US" dirty="0"/>
          </a:p>
          <a:p>
            <a:pPr lvl="0">
              <a:spcBef>
                <a:spcPts val="0"/>
              </a:spcBef>
            </a:pPr>
            <a:r>
              <a:rPr lang="en-US" dirty="0"/>
              <a:t>Costly job creation</a:t>
            </a:r>
            <a:br>
              <a:rPr lang="en-US" dirty="0"/>
            </a:br>
            <a:br>
              <a:rPr lang="en-US" dirty="0"/>
            </a:br>
            <a:endParaRPr lang="en-US" dirty="0"/>
          </a:p>
          <a:p>
            <a:pPr lvl="0">
              <a:spcBef>
                <a:spcPts val="0"/>
              </a:spcBef>
            </a:pPr>
            <a:r>
              <a:rPr lang="en-US" dirty="0"/>
              <a:t>Tariffs are regressive </a:t>
            </a:r>
            <a:br>
              <a:rPr lang="en-US" dirty="0"/>
            </a:br>
            <a:endParaRPr lang="en-US" dirty="0"/>
          </a:p>
        </p:txBody>
      </p:sp>
    </p:spTree>
    <p:extLst>
      <p:ext uri="{BB962C8B-B14F-4D97-AF65-F5344CB8AC3E}">
        <p14:creationId xmlns:p14="http://schemas.microsoft.com/office/powerpoint/2010/main" val="738155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8744C-8B45-437D-9188-956B52627F3B}"/>
              </a:ext>
            </a:extLst>
          </p:cNvPr>
          <p:cNvSpPr>
            <a:spLocks noGrp="1"/>
          </p:cNvSpPr>
          <p:nvPr>
            <p:ph type="title"/>
          </p:nvPr>
        </p:nvSpPr>
        <p:spPr/>
        <p:txBody>
          <a:bodyPr/>
          <a:lstStyle/>
          <a:p>
            <a:r>
              <a:rPr lang="en-US" dirty="0"/>
              <a:t>       Effect of Tariffs on Households</a:t>
            </a:r>
          </a:p>
        </p:txBody>
      </p:sp>
      <p:sp>
        <p:nvSpPr>
          <p:cNvPr id="3" name="Content Placeholder 2">
            <a:extLst>
              <a:ext uri="{FF2B5EF4-FFF2-40B4-BE49-F238E27FC236}">
                <a16:creationId xmlns:a16="http://schemas.microsoft.com/office/drawing/2014/main" id="{47C18032-83D1-4BA0-875D-6D3355D4532F}"/>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E6FE638-782F-46EF-B0C5-D895987DD4CB}"/>
              </a:ext>
            </a:extLst>
          </p:cNvPr>
          <p:cNvSpPr>
            <a:spLocks noGrp="1"/>
          </p:cNvSpPr>
          <p:nvPr>
            <p:ph type="sldNum" sz="quarter" idx="12"/>
          </p:nvPr>
        </p:nvSpPr>
        <p:spPr/>
        <p:txBody>
          <a:bodyPr/>
          <a:lstStyle/>
          <a:p>
            <a:fld id="{D9F085D5-EC86-4F6A-B501-C1359CB39116}" type="slidenum">
              <a:rPr lang="en-GB" smtClean="0"/>
              <a:t>36</a:t>
            </a:fld>
            <a:endParaRPr lang="en-GB"/>
          </a:p>
        </p:txBody>
      </p:sp>
      <p:pic>
        <p:nvPicPr>
          <p:cNvPr id="5" name="object 20">
            <a:extLst>
              <a:ext uri="{FF2B5EF4-FFF2-40B4-BE49-F238E27FC236}">
                <a16:creationId xmlns:a16="http://schemas.microsoft.com/office/drawing/2014/main" id="{4FE2C4A6-CD00-45CE-BC5B-6C953C945937}"/>
              </a:ext>
            </a:extLst>
          </p:cNvPr>
          <p:cNvPicPr/>
          <p:nvPr/>
        </p:nvPicPr>
        <p:blipFill>
          <a:blip r:embed="rId2" cstate="print"/>
          <a:stretch>
            <a:fillRect/>
          </a:stretch>
        </p:blipFill>
        <p:spPr>
          <a:xfrm>
            <a:off x="2209831" y="1835315"/>
            <a:ext cx="3327011" cy="3296717"/>
          </a:xfrm>
          <a:prstGeom prst="rect">
            <a:avLst/>
          </a:prstGeom>
        </p:spPr>
      </p:pic>
      <p:pic>
        <p:nvPicPr>
          <p:cNvPr id="6" name="object 21">
            <a:extLst>
              <a:ext uri="{FF2B5EF4-FFF2-40B4-BE49-F238E27FC236}">
                <a16:creationId xmlns:a16="http://schemas.microsoft.com/office/drawing/2014/main" id="{570CE4D1-1848-4A12-9178-2A3462B98A2B}"/>
              </a:ext>
            </a:extLst>
          </p:cNvPr>
          <p:cNvPicPr/>
          <p:nvPr/>
        </p:nvPicPr>
        <p:blipFill>
          <a:blip r:embed="rId3" cstate="print"/>
          <a:stretch>
            <a:fillRect/>
          </a:stretch>
        </p:blipFill>
        <p:spPr>
          <a:xfrm>
            <a:off x="5684440" y="1824543"/>
            <a:ext cx="5132912" cy="3460098"/>
          </a:xfrm>
          <a:prstGeom prst="rect">
            <a:avLst/>
          </a:prstGeom>
        </p:spPr>
      </p:pic>
    </p:spTree>
    <p:extLst>
      <p:ext uri="{BB962C8B-B14F-4D97-AF65-F5344CB8AC3E}">
        <p14:creationId xmlns:p14="http://schemas.microsoft.com/office/powerpoint/2010/main" val="8176581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AFE7B-3935-487F-9F03-30DF001599DC}"/>
              </a:ext>
            </a:extLst>
          </p:cNvPr>
          <p:cNvSpPr>
            <a:spLocks noGrp="1"/>
          </p:cNvSpPr>
          <p:nvPr>
            <p:ph type="title"/>
          </p:nvPr>
        </p:nvSpPr>
        <p:spPr/>
        <p:txBody>
          <a:bodyPr/>
          <a:lstStyle/>
          <a:p>
            <a:r>
              <a:rPr lang="en-US" dirty="0"/>
              <a:t>       What about lowering the trade deficit?</a:t>
            </a:r>
          </a:p>
        </p:txBody>
      </p:sp>
      <p:sp>
        <p:nvSpPr>
          <p:cNvPr id="3" name="Text Placeholder 2">
            <a:extLst>
              <a:ext uri="{FF2B5EF4-FFF2-40B4-BE49-F238E27FC236}">
                <a16:creationId xmlns:a16="http://schemas.microsoft.com/office/drawing/2014/main" id="{2AEE750B-364A-48E3-9A44-3275D738D978}"/>
              </a:ext>
            </a:extLst>
          </p:cNvPr>
          <p:cNvSpPr>
            <a:spLocks noGrp="1"/>
          </p:cNvSpPr>
          <p:nvPr>
            <p:ph type="body" idx="1"/>
          </p:nvPr>
        </p:nvSpPr>
        <p:spPr/>
        <p:txBody>
          <a:bodyPr anchor="t">
            <a:normAutofit/>
          </a:bodyPr>
          <a:lstStyle/>
          <a:p>
            <a:r>
              <a:rPr lang="en-US" dirty="0"/>
              <a:t>The 2025 goods deficit is at a record high despite the tariffs:</a:t>
            </a:r>
            <a:br>
              <a:rPr lang="en-US" dirty="0"/>
            </a:br>
            <a:br>
              <a:rPr lang="en-US" dirty="0"/>
            </a:br>
            <a:r>
              <a:rPr lang="en-US" dirty="0"/>
              <a:t>- Trade with China fell a lot, 29%, with Canada some, 6.4% </a:t>
            </a:r>
            <a:br>
              <a:rPr lang="en-US" dirty="0"/>
            </a:br>
            <a:br>
              <a:rPr lang="en-US" dirty="0"/>
            </a:br>
            <a:r>
              <a:rPr lang="en-US" dirty="0"/>
              <a:t>- Trade rose with a number of other countries: Mexico 4%, Taiwan 61%, Vietnam 40%, Switzerland 100%</a:t>
            </a:r>
          </a:p>
        </p:txBody>
      </p:sp>
    </p:spTree>
    <p:extLst>
      <p:ext uri="{BB962C8B-B14F-4D97-AF65-F5344CB8AC3E}">
        <p14:creationId xmlns:p14="http://schemas.microsoft.com/office/powerpoint/2010/main" val="101497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7AD7A-D11E-415E-9AC6-ACA650F542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DB21C66-13D2-4658-9166-28568562C789}"/>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353F224B-E424-485B-9EAC-8CAC826AEB10}"/>
              </a:ext>
            </a:extLst>
          </p:cNvPr>
          <p:cNvSpPr>
            <a:spLocks noGrp="1"/>
          </p:cNvSpPr>
          <p:nvPr>
            <p:ph type="sldNum" sz="quarter" idx="12"/>
          </p:nvPr>
        </p:nvSpPr>
        <p:spPr/>
        <p:txBody>
          <a:bodyPr/>
          <a:lstStyle/>
          <a:p>
            <a:fld id="{D9F085D5-EC86-4F6A-B501-C1359CB39116}" type="slidenum">
              <a:rPr lang="en-GB" smtClean="0"/>
              <a:t>38</a:t>
            </a:fld>
            <a:endParaRPr lang="en-GB"/>
          </a:p>
        </p:txBody>
      </p:sp>
      <p:pic>
        <p:nvPicPr>
          <p:cNvPr id="6" name="object 19">
            <a:extLst>
              <a:ext uri="{FF2B5EF4-FFF2-40B4-BE49-F238E27FC236}">
                <a16:creationId xmlns:a16="http://schemas.microsoft.com/office/drawing/2014/main" id="{159E0D87-83B1-4C11-91D8-E704216F8000}"/>
              </a:ext>
            </a:extLst>
          </p:cNvPr>
          <p:cNvPicPr/>
          <p:nvPr/>
        </p:nvPicPr>
        <p:blipFill>
          <a:blip r:embed="rId2" cstate="print"/>
          <a:stretch>
            <a:fillRect/>
          </a:stretch>
        </p:blipFill>
        <p:spPr>
          <a:xfrm>
            <a:off x="2237966" y="935932"/>
            <a:ext cx="7628410" cy="4878835"/>
          </a:xfrm>
          <a:prstGeom prst="rect">
            <a:avLst/>
          </a:prstGeom>
        </p:spPr>
      </p:pic>
    </p:spTree>
    <p:extLst>
      <p:ext uri="{BB962C8B-B14F-4D97-AF65-F5344CB8AC3E}">
        <p14:creationId xmlns:p14="http://schemas.microsoft.com/office/powerpoint/2010/main" val="29138835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4F00A-EBCA-45B5-96CD-DCCDAD5972D3}"/>
              </a:ext>
            </a:extLst>
          </p:cNvPr>
          <p:cNvSpPr>
            <a:spLocks noGrp="1"/>
          </p:cNvSpPr>
          <p:nvPr>
            <p:ph type="title"/>
          </p:nvPr>
        </p:nvSpPr>
        <p:spPr/>
        <p:txBody>
          <a:bodyPr/>
          <a:lstStyle/>
          <a:p>
            <a:r>
              <a:rPr lang="en-US" dirty="0"/>
              <a:t>        Has US Manufacturing benefited?</a:t>
            </a:r>
          </a:p>
        </p:txBody>
      </p:sp>
      <p:sp>
        <p:nvSpPr>
          <p:cNvPr id="3" name="Content Placeholder 2">
            <a:extLst>
              <a:ext uri="{FF2B5EF4-FFF2-40B4-BE49-F238E27FC236}">
                <a16:creationId xmlns:a16="http://schemas.microsoft.com/office/drawing/2014/main" id="{3F5C68C3-D17B-4250-BEC7-2B64F2034774}"/>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4ECFBD5C-93A4-42AC-BD8C-06445724EB18}"/>
              </a:ext>
            </a:extLst>
          </p:cNvPr>
          <p:cNvSpPr>
            <a:spLocks noGrp="1"/>
          </p:cNvSpPr>
          <p:nvPr>
            <p:ph type="sldNum" sz="quarter" idx="12"/>
          </p:nvPr>
        </p:nvSpPr>
        <p:spPr/>
        <p:txBody>
          <a:bodyPr/>
          <a:lstStyle/>
          <a:p>
            <a:fld id="{D9F085D5-EC86-4F6A-B501-C1359CB39116}" type="slidenum">
              <a:rPr lang="en-GB" smtClean="0"/>
              <a:t>39</a:t>
            </a:fld>
            <a:endParaRPr lang="en-GB"/>
          </a:p>
        </p:txBody>
      </p:sp>
      <p:pic>
        <p:nvPicPr>
          <p:cNvPr id="5" name="object 38">
            <a:extLst>
              <a:ext uri="{FF2B5EF4-FFF2-40B4-BE49-F238E27FC236}">
                <a16:creationId xmlns:a16="http://schemas.microsoft.com/office/drawing/2014/main" id="{D1792B8A-4776-4372-899C-CA4FA0044884}"/>
              </a:ext>
            </a:extLst>
          </p:cNvPr>
          <p:cNvPicPr/>
          <p:nvPr/>
        </p:nvPicPr>
        <p:blipFill>
          <a:blip r:embed="rId2" cstate="print"/>
          <a:stretch>
            <a:fillRect/>
          </a:stretch>
        </p:blipFill>
        <p:spPr>
          <a:xfrm>
            <a:off x="2596896" y="1556460"/>
            <a:ext cx="6437376" cy="4673766"/>
          </a:xfrm>
          <a:prstGeom prst="rect">
            <a:avLst/>
          </a:prstGeom>
        </p:spPr>
      </p:pic>
    </p:spTree>
    <p:extLst>
      <p:ext uri="{BB962C8B-B14F-4D97-AF65-F5344CB8AC3E}">
        <p14:creationId xmlns:p14="http://schemas.microsoft.com/office/powerpoint/2010/main" val="14767042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D6F58-174A-433B-BEF6-AEE880C62380}"/>
              </a:ext>
            </a:extLst>
          </p:cNvPr>
          <p:cNvSpPr>
            <a:spLocks noGrp="1"/>
          </p:cNvSpPr>
          <p:nvPr>
            <p:ph type="title"/>
          </p:nvPr>
        </p:nvSpPr>
        <p:spPr/>
        <p:txBody>
          <a:bodyPr/>
          <a:lstStyle/>
          <a:p>
            <a:r>
              <a:rPr lang="en-US" dirty="0"/>
              <a:t>         The Bigger Picture on World Trade</a:t>
            </a:r>
          </a:p>
        </p:txBody>
      </p:sp>
      <p:sp>
        <p:nvSpPr>
          <p:cNvPr id="3" name="Text Placeholder 2">
            <a:extLst>
              <a:ext uri="{FF2B5EF4-FFF2-40B4-BE49-F238E27FC236}">
                <a16:creationId xmlns:a16="http://schemas.microsoft.com/office/drawing/2014/main" id="{829C20FF-22F0-446D-8D9B-B25F3676FAA4}"/>
              </a:ext>
            </a:extLst>
          </p:cNvPr>
          <p:cNvSpPr>
            <a:spLocks noGrp="1"/>
          </p:cNvSpPr>
          <p:nvPr>
            <p:ph type="body" idx="1"/>
          </p:nvPr>
        </p:nvSpPr>
        <p:spPr/>
        <p:txBody>
          <a:bodyPr>
            <a:normAutofit fontScale="92500" lnSpcReduction="10000"/>
          </a:bodyPr>
          <a:lstStyle/>
          <a:p>
            <a:r>
              <a:rPr lang="en-US" dirty="0"/>
              <a:t>Concerns about unfair trade practices date back decades. The WTO is the forum to address these, but has been less and less effective</a:t>
            </a:r>
            <a:br>
              <a:rPr lang="en-US" dirty="0"/>
            </a:br>
            <a:endParaRPr lang="en-US" dirty="0"/>
          </a:p>
          <a:p>
            <a:r>
              <a:rPr lang="en-US" dirty="0"/>
              <a:t>There have been no major new multilateral agreements since 1995</a:t>
            </a:r>
            <a:br>
              <a:rPr lang="en-US" dirty="0"/>
            </a:br>
            <a:endParaRPr lang="en-US" dirty="0"/>
          </a:p>
          <a:p>
            <a:r>
              <a:rPr lang="en-US" dirty="0"/>
              <a:t>COVID-19 showed the fragility of global supply chains </a:t>
            </a:r>
            <a:r>
              <a:rPr lang="en-US" dirty="0">
                <a:sym typeface="Wingdings" panose="05000000000000000000" pitchFamily="2" charset="2"/>
              </a:rPr>
              <a:t> some near-shoring</a:t>
            </a:r>
            <a:r>
              <a:rPr lang="en-US" dirty="0"/>
              <a:t> </a:t>
            </a:r>
            <a:r>
              <a:rPr lang="en-US" dirty="0">
                <a:sym typeface="Wingdings" panose="05000000000000000000" pitchFamily="2" charset="2"/>
              </a:rPr>
              <a:t> the trade war shows the fragility of the multilateral system</a:t>
            </a:r>
            <a:br>
              <a:rPr lang="en-US" dirty="0">
                <a:sym typeface="Wingdings" panose="05000000000000000000" pitchFamily="2" charset="2"/>
              </a:rPr>
            </a:br>
            <a:endParaRPr lang="en-US" dirty="0">
              <a:sym typeface="Wingdings" panose="05000000000000000000" pitchFamily="2" charset="2"/>
            </a:endParaRPr>
          </a:p>
          <a:p>
            <a:r>
              <a:rPr lang="en-US" dirty="0">
                <a:sym typeface="Wingdings" panose="05000000000000000000" pitchFamily="2" charset="2"/>
              </a:rPr>
              <a:t>No end to broad tariffs and uncertainty in sight, though more opposition!?</a:t>
            </a:r>
            <a:br>
              <a:rPr lang="en-US" dirty="0"/>
            </a:br>
            <a:endParaRPr lang="en-US" dirty="0"/>
          </a:p>
          <a:p>
            <a:endParaRPr lang="en-US" dirty="0"/>
          </a:p>
        </p:txBody>
      </p:sp>
    </p:spTree>
    <p:extLst>
      <p:ext uri="{BB962C8B-B14F-4D97-AF65-F5344CB8AC3E}">
        <p14:creationId xmlns:p14="http://schemas.microsoft.com/office/powerpoint/2010/main" val="1742815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endParaRPr/>
          </a:p>
        </p:txBody>
      </p:sp>
      <p:sp>
        <p:nvSpPr>
          <p:cNvPr id="90" name="Google Shape;90;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91" name="Google Shape;91;p2" descr="Image result for lobster images"/>
          <p:cNvPicPr preferRelativeResize="0"/>
          <p:nvPr/>
        </p:nvPicPr>
        <p:blipFill rotWithShape="1">
          <a:blip r:embed="rId3">
            <a:alphaModFix/>
          </a:blip>
          <a:srcRect/>
          <a:stretch/>
        </p:blipFill>
        <p:spPr>
          <a:xfrm>
            <a:off x="2903209" y="1490662"/>
            <a:ext cx="5829300" cy="387667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endParaRPr/>
          </a:p>
        </p:txBody>
      </p:sp>
      <p:sp>
        <p:nvSpPr>
          <p:cNvPr id="119" name="Google Shape;1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120" name="Google Shape;120;p4" descr="Clone of lobster shell"/>
          <p:cNvPicPr preferRelativeResize="0"/>
          <p:nvPr/>
        </p:nvPicPr>
        <p:blipFill rotWithShape="1">
          <a:blip r:embed="rId3">
            <a:alphaModFix/>
          </a:blip>
          <a:srcRect/>
          <a:stretch/>
        </p:blipFill>
        <p:spPr>
          <a:xfrm>
            <a:off x="2726872" y="1341744"/>
            <a:ext cx="6738256" cy="441356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4E189-2B23-2F41-BBEB-10A29FA49EB0}"/>
              </a:ext>
            </a:extLst>
          </p:cNvPr>
          <p:cNvSpPr>
            <a:spLocks noGrp="1"/>
          </p:cNvSpPr>
          <p:nvPr>
            <p:ph type="title"/>
          </p:nvPr>
        </p:nvSpPr>
        <p:spPr>
          <a:xfrm>
            <a:off x="662355" y="0"/>
            <a:ext cx="10515600" cy="1325563"/>
          </a:xfrm>
        </p:spPr>
        <p:txBody>
          <a:bodyPr/>
          <a:lstStyle/>
          <a:p>
            <a:r>
              <a:rPr lang="en-US" dirty="0"/>
              <a:t> </a:t>
            </a:r>
            <a:r>
              <a:rPr lang="en-US" dirty="0">
                <a:solidFill>
                  <a:schemeClr val="bg1"/>
                </a:solidFill>
              </a:rPr>
              <a:t>Tha</a:t>
            </a:r>
            <a:r>
              <a:rPr lang="en-US" dirty="0"/>
              <a:t>nk you!</a:t>
            </a:r>
          </a:p>
        </p:txBody>
      </p:sp>
      <p:sp>
        <p:nvSpPr>
          <p:cNvPr id="3" name="Content Placeholder 2">
            <a:extLst>
              <a:ext uri="{FF2B5EF4-FFF2-40B4-BE49-F238E27FC236}">
                <a16:creationId xmlns:a16="http://schemas.microsoft.com/office/drawing/2014/main" id="{09C9064E-051C-1042-85AE-F335B853ADE1}"/>
              </a:ext>
            </a:extLst>
          </p:cNvPr>
          <p:cNvSpPr>
            <a:spLocks noGrp="1"/>
          </p:cNvSpPr>
          <p:nvPr>
            <p:ph idx="1"/>
          </p:nvPr>
        </p:nvSpPr>
        <p:spPr>
          <a:xfrm>
            <a:off x="838200" y="662781"/>
            <a:ext cx="10515600" cy="5624946"/>
          </a:xfrm>
        </p:spPr>
        <p:txBody>
          <a:bodyPr>
            <a:normAutofit fontScale="92500" lnSpcReduction="20000"/>
          </a:bodyPr>
          <a:lstStyle/>
          <a:p>
            <a:pPr marL="0" indent="0" algn="ctr">
              <a:buNone/>
            </a:pPr>
            <a:endParaRPr lang="en-US" sz="6000" dirty="0"/>
          </a:p>
          <a:p>
            <a:pPr marL="0" indent="0" algn="ctr">
              <a:buNone/>
            </a:pPr>
            <a:r>
              <a:rPr lang="en-US" sz="6500" dirty="0"/>
              <a:t>Questions?</a:t>
            </a:r>
          </a:p>
          <a:p>
            <a:pPr marL="0" indent="0" algn="ctr">
              <a:buNone/>
            </a:pPr>
            <a:endParaRPr lang="en-US" dirty="0"/>
          </a:p>
          <a:p>
            <a:pPr marL="0" indent="0" algn="ctr">
              <a:buNone/>
            </a:pPr>
            <a:endParaRPr lang="en-US" dirty="0"/>
          </a:p>
          <a:p>
            <a:pPr marL="0" indent="0" algn="ctr">
              <a:buNone/>
            </a:pPr>
            <a:r>
              <a:rPr lang="en-US" dirty="0">
                <a:hlinkClick r:id="rId2"/>
              </a:rPr>
              <a:t>andreas.waldkirch@colby.edu</a:t>
            </a:r>
            <a:endParaRPr lang="en-US" dirty="0"/>
          </a:p>
          <a:p>
            <a:pPr marL="0" indent="0" algn="ctr">
              <a:buNone/>
            </a:pPr>
            <a:endParaRPr lang="en-US" dirty="0">
              <a:hlinkClick r:id="rId3"/>
            </a:endParaRPr>
          </a:p>
          <a:p>
            <a:pPr marL="0" indent="0" algn="ctr">
              <a:buNone/>
            </a:pPr>
            <a:r>
              <a:rPr lang="en-US" dirty="0">
                <a:hlinkClick r:id="rId3"/>
              </a:rPr>
              <a:t>www.NEEDEcon.org</a:t>
            </a:r>
            <a:endParaRPr lang="en-US" dirty="0"/>
          </a:p>
          <a:p>
            <a:pPr marL="0" indent="0" algn="ctr">
              <a:buNone/>
            </a:pPr>
            <a:r>
              <a:rPr lang="en-US" dirty="0"/>
              <a:t>Contact NEED: </a:t>
            </a:r>
            <a:r>
              <a:rPr lang="en-US" dirty="0">
                <a:hlinkClick r:id="rId4"/>
              </a:rPr>
              <a:t>info@NEEDEcon.org</a:t>
            </a:r>
            <a:endParaRPr lang="en-US" dirty="0"/>
          </a:p>
          <a:p>
            <a:pPr marL="0" indent="0" algn="ctr">
              <a:buNone/>
            </a:pPr>
            <a:endParaRPr lang="en-US" dirty="0"/>
          </a:p>
          <a:p>
            <a:pPr marL="0" indent="0" algn="ctr">
              <a:buNone/>
            </a:pPr>
            <a:r>
              <a:rPr lang="en-US" dirty="0"/>
              <a:t>Submit a testimonial:  </a:t>
            </a:r>
            <a:r>
              <a:rPr lang="en-US" u="sng" dirty="0">
                <a:hlinkClick r:id="rId5"/>
              </a:rPr>
              <a:t>www.NEEDEcon.org/testimonials.php</a:t>
            </a:r>
            <a:endParaRPr lang="en-US" u="sng" dirty="0"/>
          </a:p>
          <a:p>
            <a:pPr marL="0" indent="0" algn="ctr">
              <a:buNone/>
            </a:pPr>
            <a:endParaRPr lang="en-US" u="sng" dirty="0"/>
          </a:p>
          <a:p>
            <a:pPr marL="0" indent="0" algn="ctr">
              <a:buNone/>
            </a:pPr>
            <a:r>
              <a:rPr lang="en-US" dirty="0"/>
              <a:t>Become a Friend of NEED:  </a:t>
            </a:r>
            <a:r>
              <a:rPr lang="en-US" dirty="0" err="1"/>
              <a:t>www.NEEDEcon.org</a:t>
            </a:r>
            <a:r>
              <a:rPr lang="en-US" dirty="0"/>
              <a:t>/friend.php</a:t>
            </a:r>
          </a:p>
          <a:p>
            <a:pPr marL="0" indent="0" algn="ctr">
              <a:buNone/>
            </a:pPr>
            <a:endParaRPr lang="en-US" dirty="0"/>
          </a:p>
        </p:txBody>
      </p:sp>
      <p:sp>
        <p:nvSpPr>
          <p:cNvPr id="4" name="Slide Number Placeholder 3">
            <a:extLst>
              <a:ext uri="{FF2B5EF4-FFF2-40B4-BE49-F238E27FC236}">
                <a16:creationId xmlns:a16="http://schemas.microsoft.com/office/drawing/2014/main" id="{052F218B-F99A-4145-A67C-DBBA7AD4E305}"/>
              </a:ext>
            </a:extLst>
          </p:cNvPr>
          <p:cNvSpPr>
            <a:spLocks noGrp="1"/>
          </p:cNvSpPr>
          <p:nvPr>
            <p:ph type="sldNum" sz="quarter" idx="12"/>
          </p:nvPr>
        </p:nvSpPr>
        <p:spPr/>
        <p:txBody>
          <a:bodyPr/>
          <a:lstStyle/>
          <a:p>
            <a:fld id="{D9F085D5-EC86-4F6A-B501-C1359CB39116}" type="slidenum">
              <a:rPr lang="en-GB" smtClean="0"/>
              <a:t>43</a:t>
            </a:fld>
            <a:endParaRPr lang="en-GB" dirty="0"/>
          </a:p>
        </p:txBody>
      </p:sp>
    </p:spTree>
    <p:extLst>
      <p:ext uri="{BB962C8B-B14F-4D97-AF65-F5344CB8AC3E}">
        <p14:creationId xmlns:p14="http://schemas.microsoft.com/office/powerpoint/2010/main" val="38228601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61">
            <a:extLst>
              <a:ext uri="{FF2B5EF4-FFF2-40B4-BE49-F238E27FC236}">
                <a16:creationId xmlns:a16="http://schemas.microsoft.com/office/drawing/2014/main" id="{2BD52533-5DB5-4F91-8B41-8E5A1E8AD062}"/>
              </a:ext>
            </a:extLst>
          </p:cNvPr>
          <p:cNvPicPr>
            <a:picLocks noChangeAspect="1"/>
          </p:cNvPicPr>
          <p:nvPr/>
        </p:nvPicPr>
        <p:blipFill>
          <a:blip r:embed="rId3"/>
          <a:stretch>
            <a:fillRect/>
          </a:stretch>
        </p:blipFill>
        <p:spPr>
          <a:xfrm>
            <a:off x="1866899" y="948599"/>
            <a:ext cx="8458201" cy="4960801"/>
          </a:xfrm>
          <a:prstGeom prst="rect">
            <a:avLst/>
          </a:prstGeom>
        </p:spPr>
      </p:pic>
      <p:sp>
        <p:nvSpPr>
          <p:cNvPr id="2" name="Title 1">
            <a:extLst>
              <a:ext uri="{FF2B5EF4-FFF2-40B4-BE49-F238E27FC236}">
                <a16:creationId xmlns:a16="http://schemas.microsoft.com/office/drawing/2014/main" id="{816C614C-9E01-46BB-8C88-77E54A4951BD}"/>
              </a:ext>
            </a:extLst>
          </p:cNvPr>
          <p:cNvSpPr>
            <a:spLocks noGrp="1"/>
          </p:cNvSpPr>
          <p:nvPr>
            <p:ph type="title"/>
          </p:nvPr>
        </p:nvSpPr>
        <p:spPr>
          <a:xfrm>
            <a:off x="769620" y="0"/>
            <a:ext cx="10515600" cy="1325563"/>
          </a:xfrm>
        </p:spPr>
        <p:txBody>
          <a:bodyPr/>
          <a:lstStyle/>
          <a:p>
            <a:r>
              <a:rPr lang="en-GB" dirty="0">
                <a:solidFill>
                  <a:schemeClr val="bg1"/>
                </a:solidFill>
              </a:rPr>
              <a:t>Nex</a:t>
            </a:r>
            <a:r>
              <a:rPr lang="en-GB" dirty="0">
                <a:solidFill>
                  <a:schemeClr val="accent5">
                    <a:lumMod val="50000"/>
                  </a:schemeClr>
                </a:solidFill>
              </a:rPr>
              <a:t>t: The </a:t>
            </a:r>
            <a:r>
              <a:rPr lang="en-GB" dirty="0"/>
              <a:t>Atmospheric Greenhouse Effect</a:t>
            </a:r>
          </a:p>
        </p:txBody>
      </p:sp>
      <p:sp>
        <p:nvSpPr>
          <p:cNvPr id="19" name="Arrow: Down 18">
            <a:extLst>
              <a:ext uri="{FF2B5EF4-FFF2-40B4-BE49-F238E27FC236}">
                <a16:creationId xmlns:a16="http://schemas.microsoft.com/office/drawing/2014/main" id="{A528E864-5EC9-4FE3-81BC-32618CBD8D1E}"/>
              </a:ext>
            </a:extLst>
          </p:cNvPr>
          <p:cNvSpPr/>
          <p:nvPr/>
        </p:nvSpPr>
        <p:spPr>
          <a:xfrm rot="18860827">
            <a:off x="4025544" y="3496746"/>
            <a:ext cx="574639" cy="748771"/>
          </a:xfrm>
          <a:prstGeom prst="downArrow">
            <a:avLst/>
          </a:prstGeom>
          <a:gradFill>
            <a:gsLst>
              <a:gs pos="0">
                <a:srgbClr val="FFFF00"/>
              </a:gs>
              <a:gs pos="75000">
                <a:srgbClr val="F15A2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15A29"/>
              </a:solidFill>
            </a:endParaRPr>
          </a:p>
        </p:txBody>
      </p:sp>
      <p:sp>
        <p:nvSpPr>
          <p:cNvPr id="65" name="Arrow: Down 64">
            <a:extLst>
              <a:ext uri="{FF2B5EF4-FFF2-40B4-BE49-F238E27FC236}">
                <a16:creationId xmlns:a16="http://schemas.microsoft.com/office/drawing/2014/main" id="{634B6A97-0380-4929-83F5-7BDDB2C073AE}"/>
              </a:ext>
            </a:extLst>
          </p:cNvPr>
          <p:cNvSpPr/>
          <p:nvPr/>
        </p:nvSpPr>
        <p:spPr>
          <a:xfrm rot="17004740">
            <a:off x="4597511" y="2447799"/>
            <a:ext cx="574639" cy="748771"/>
          </a:xfrm>
          <a:prstGeom prst="downArrow">
            <a:avLst/>
          </a:prstGeom>
          <a:gradFill flip="none" rotWithShape="1">
            <a:gsLst>
              <a:gs pos="0">
                <a:srgbClr val="FFFF00"/>
              </a:gs>
              <a:gs pos="75000">
                <a:srgbClr val="F15A2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15A29"/>
              </a:solidFill>
            </a:endParaRPr>
          </a:p>
        </p:txBody>
      </p:sp>
      <p:sp>
        <p:nvSpPr>
          <p:cNvPr id="66" name="Arrow: Down 65">
            <a:extLst>
              <a:ext uri="{FF2B5EF4-FFF2-40B4-BE49-F238E27FC236}">
                <a16:creationId xmlns:a16="http://schemas.microsoft.com/office/drawing/2014/main" id="{17889729-BF3E-4D78-8B76-BCB42A0DE305}"/>
              </a:ext>
            </a:extLst>
          </p:cNvPr>
          <p:cNvSpPr/>
          <p:nvPr/>
        </p:nvSpPr>
        <p:spPr>
          <a:xfrm rot="20623483">
            <a:off x="3089693" y="4054463"/>
            <a:ext cx="574639" cy="748771"/>
          </a:xfrm>
          <a:prstGeom prst="downArrow">
            <a:avLst/>
          </a:prstGeom>
          <a:gradFill>
            <a:gsLst>
              <a:gs pos="0">
                <a:srgbClr val="FFFF00"/>
              </a:gs>
              <a:gs pos="75000">
                <a:srgbClr val="F15A2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15A29"/>
              </a:solidFill>
            </a:endParaRPr>
          </a:p>
        </p:txBody>
      </p:sp>
      <p:cxnSp>
        <p:nvCxnSpPr>
          <p:cNvPr id="97" name="Straight Arrow Connector 96">
            <a:extLst>
              <a:ext uri="{FF2B5EF4-FFF2-40B4-BE49-F238E27FC236}">
                <a16:creationId xmlns:a16="http://schemas.microsoft.com/office/drawing/2014/main" id="{FD11BB17-9D6B-472B-B877-34465D18D27A}"/>
              </a:ext>
            </a:extLst>
          </p:cNvPr>
          <p:cNvCxnSpPr>
            <a:cxnSpLocks/>
          </p:cNvCxnSpPr>
          <p:nvPr/>
        </p:nvCxnSpPr>
        <p:spPr>
          <a:xfrm>
            <a:off x="4934498" y="4421922"/>
            <a:ext cx="553040" cy="446832"/>
          </a:xfrm>
          <a:prstGeom prst="straightConnector1">
            <a:avLst/>
          </a:prstGeom>
          <a:ln w="57150">
            <a:solidFill>
              <a:srgbClr val="F15A29"/>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73AB0728-6780-475F-B7CB-7B4FF50EAC47}"/>
              </a:ext>
            </a:extLst>
          </p:cNvPr>
          <p:cNvCxnSpPr>
            <a:cxnSpLocks/>
          </p:cNvCxnSpPr>
          <p:nvPr/>
        </p:nvCxnSpPr>
        <p:spPr>
          <a:xfrm flipH="1" flipV="1">
            <a:off x="5305547" y="3706791"/>
            <a:ext cx="207391" cy="1045521"/>
          </a:xfrm>
          <a:prstGeom prst="straightConnector1">
            <a:avLst/>
          </a:prstGeom>
          <a:ln w="57150">
            <a:solidFill>
              <a:srgbClr val="F15A29"/>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8366DDD2-D58E-49BC-AD9B-65EE0F8CA774}"/>
              </a:ext>
            </a:extLst>
          </p:cNvPr>
          <p:cNvCxnSpPr>
            <a:cxnSpLocks/>
          </p:cNvCxnSpPr>
          <p:nvPr/>
        </p:nvCxnSpPr>
        <p:spPr>
          <a:xfrm>
            <a:off x="5305547" y="3668690"/>
            <a:ext cx="645214" cy="357466"/>
          </a:xfrm>
          <a:prstGeom prst="straightConnector1">
            <a:avLst/>
          </a:prstGeom>
          <a:ln w="57150">
            <a:solidFill>
              <a:srgbClr val="F15A29"/>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20A96270-8FDF-4C43-9726-D29973BF885E}"/>
              </a:ext>
            </a:extLst>
          </p:cNvPr>
          <p:cNvCxnSpPr>
            <a:cxnSpLocks/>
          </p:cNvCxnSpPr>
          <p:nvPr/>
        </p:nvCxnSpPr>
        <p:spPr>
          <a:xfrm flipV="1">
            <a:off x="5950761" y="2953757"/>
            <a:ext cx="34564" cy="1072398"/>
          </a:xfrm>
          <a:prstGeom prst="straightConnector1">
            <a:avLst/>
          </a:prstGeom>
          <a:ln w="57150">
            <a:solidFill>
              <a:srgbClr val="F15A29"/>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54212A04-6EC5-4D17-B052-F7B1EF720664}"/>
              </a:ext>
            </a:extLst>
          </p:cNvPr>
          <p:cNvCxnSpPr>
            <a:cxnSpLocks/>
          </p:cNvCxnSpPr>
          <p:nvPr/>
        </p:nvCxnSpPr>
        <p:spPr>
          <a:xfrm>
            <a:off x="5985325" y="2953757"/>
            <a:ext cx="714343" cy="446833"/>
          </a:xfrm>
          <a:prstGeom prst="straightConnector1">
            <a:avLst/>
          </a:prstGeom>
          <a:ln w="57150">
            <a:solidFill>
              <a:srgbClr val="F15A29"/>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2F495D6D-BC15-43E5-8BAE-DF9D4CABCDF0}"/>
              </a:ext>
            </a:extLst>
          </p:cNvPr>
          <p:cNvCxnSpPr>
            <a:cxnSpLocks/>
          </p:cNvCxnSpPr>
          <p:nvPr/>
        </p:nvCxnSpPr>
        <p:spPr>
          <a:xfrm flipV="1">
            <a:off x="6699668" y="2455859"/>
            <a:ext cx="241956" cy="944732"/>
          </a:xfrm>
          <a:prstGeom prst="straightConnector1">
            <a:avLst/>
          </a:prstGeom>
          <a:ln w="57150">
            <a:solidFill>
              <a:srgbClr val="F15A29"/>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A5FDB7EA-08E1-4A5E-BDD1-3A94D3CE3A53}"/>
              </a:ext>
            </a:extLst>
          </p:cNvPr>
          <p:cNvCxnSpPr>
            <a:cxnSpLocks/>
          </p:cNvCxnSpPr>
          <p:nvPr/>
        </p:nvCxnSpPr>
        <p:spPr>
          <a:xfrm>
            <a:off x="6941624" y="2455859"/>
            <a:ext cx="1036949" cy="622763"/>
          </a:xfrm>
          <a:prstGeom prst="straightConnector1">
            <a:avLst/>
          </a:prstGeom>
          <a:ln w="57150">
            <a:solidFill>
              <a:srgbClr val="F15A29"/>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05C090FA-3592-49B2-91AB-31D567751B80}"/>
              </a:ext>
            </a:extLst>
          </p:cNvPr>
          <p:cNvCxnSpPr>
            <a:cxnSpLocks/>
          </p:cNvCxnSpPr>
          <p:nvPr/>
        </p:nvCxnSpPr>
        <p:spPr>
          <a:xfrm flipH="1" flipV="1">
            <a:off x="3800098" y="4893972"/>
            <a:ext cx="1666761" cy="68761"/>
          </a:xfrm>
          <a:prstGeom prst="straightConnector1">
            <a:avLst/>
          </a:prstGeom>
          <a:ln w="57150">
            <a:gradFill flip="none" rotWithShape="1">
              <a:gsLst>
                <a:gs pos="0">
                  <a:srgbClr val="FFFF00">
                    <a:lumMod val="99000"/>
                  </a:srgbClr>
                </a:gs>
                <a:gs pos="75000">
                  <a:srgbClr val="F15A29"/>
                </a:gs>
              </a:gsLst>
              <a:lin ang="10800000" scaled="1"/>
              <a:tileRect/>
            </a:gra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B041C95A-40AA-410E-AD91-C65758351EFB}"/>
              </a:ext>
            </a:extLst>
          </p:cNvPr>
          <p:cNvCxnSpPr>
            <a:cxnSpLocks/>
          </p:cNvCxnSpPr>
          <p:nvPr/>
        </p:nvCxnSpPr>
        <p:spPr>
          <a:xfrm flipH="1">
            <a:off x="4232366" y="5126173"/>
            <a:ext cx="1251441" cy="186056"/>
          </a:xfrm>
          <a:prstGeom prst="straightConnector1">
            <a:avLst/>
          </a:prstGeom>
          <a:ln w="57150">
            <a:gradFill flip="none" rotWithShape="1">
              <a:gsLst>
                <a:gs pos="0">
                  <a:srgbClr val="FFFF00"/>
                </a:gs>
                <a:gs pos="75000">
                  <a:srgbClr val="F15A29"/>
                </a:gs>
              </a:gsLst>
              <a:lin ang="10800000" scaled="1"/>
              <a:tileRect/>
            </a:gradFill>
            <a:tailEnd type="triangle"/>
          </a:ln>
        </p:spPr>
        <p:style>
          <a:lnRef idx="1">
            <a:schemeClr val="accent1"/>
          </a:lnRef>
          <a:fillRef idx="0">
            <a:schemeClr val="accent1"/>
          </a:fillRef>
          <a:effectRef idx="0">
            <a:schemeClr val="accent1"/>
          </a:effectRef>
          <a:fontRef idx="minor">
            <a:schemeClr val="tx1"/>
          </a:fontRef>
        </p:style>
      </p:cxnSp>
      <p:sp>
        <p:nvSpPr>
          <p:cNvPr id="168" name="TextBox 167">
            <a:extLst>
              <a:ext uri="{FF2B5EF4-FFF2-40B4-BE49-F238E27FC236}">
                <a16:creationId xmlns:a16="http://schemas.microsoft.com/office/drawing/2014/main" id="{64920F13-A927-4C88-BE16-8B1DA958885A}"/>
              </a:ext>
            </a:extLst>
          </p:cNvPr>
          <p:cNvSpPr txBox="1"/>
          <p:nvPr/>
        </p:nvSpPr>
        <p:spPr>
          <a:xfrm>
            <a:off x="7847462" y="2466762"/>
            <a:ext cx="1098891" cy="307777"/>
          </a:xfrm>
          <a:prstGeom prst="rect">
            <a:avLst/>
          </a:prstGeom>
          <a:noFill/>
        </p:spPr>
        <p:txBody>
          <a:bodyPr wrap="none" rtlCol="0">
            <a:spAutoFit/>
          </a:bodyPr>
          <a:lstStyle/>
          <a:p>
            <a:r>
              <a:rPr lang="en-GB" sz="1400" b="1" dirty="0">
                <a:solidFill>
                  <a:schemeClr val="bg1"/>
                </a:solidFill>
              </a:rPr>
              <a:t>Atmosphere</a:t>
            </a:r>
          </a:p>
        </p:txBody>
      </p:sp>
      <p:sp>
        <p:nvSpPr>
          <p:cNvPr id="169" name="TextBox 168">
            <a:extLst>
              <a:ext uri="{FF2B5EF4-FFF2-40B4-BE49-F238E27FC236}">
                <a16:creationId xmlns:a16="http://schemas.microsoft.com/office/drawing/2014/main" id="{1F263645-7A8C-4704-B100-7DB63FE53809}"/>
              </a:ext>
            </a:extLst>
          </p:cNvPr>
          <p:cNvSpPr txBox="1"/>
          <p:nvPr/>
        </p:nvSpPr>
        <p:spPr>
          <a:xfrm>
            <a:off x="2040684" y="4921343"/>
            <a:ext cx="1755289" cy="523220"/>
          </a:xfrm>
          <a:prstGeom prst="rect">
            <a:avLst/>
          </a:prstGeom>
          <a:noFill/>
        </p:spPr>
        <p:txBody>
          <a:bodyPr wrap="none" rtlCol="0">
            <a:spAutoFit/>
          </a:bodyPr>
          <a:lstStyle/>
          <a:p>
            <a:pPr algn="ctr"/>
            <a:r>
              <a:rPr lang="en-GB" sz="1400" dirty="0">
                <a:solidFill>
                  <a:schemeClr val="bg1"/>
                </a:solidFill>
              </a:rPr>
              <a:t>Energy reflected back</a:t>
            </a:r>
          </a:p>
          <a:p>
            <a:pPr algn="ctr"/>
            <a:r>
              <a:rPr lang="en-GB" sz="1400" dirty="0">
                <a:solidFill>
                  <a:schemeClr val="bg1"/>
                </a:solidFill>
              </a:rPr>
              <a:t>into space</a:t>
            </a:r>
          </a:p>
        </p:txBody>
      </p:sp>
      <p:sp>
        <p:nvSpPr>
          <p:cNvPr id="170" name="TextBox 169">
            <a:extLst>
              <a:ext uri="{FF2B5EF4-FFF2-40B4-BE49-F238E27FC236}">
                <a16:creationId xmlns:a16="http://schemas.microsoft.com/office/drawing/2014/main" id="{7509613E-27C1-45B8-8FF1-7F8B6BD4977F}"/>
              </a:ext>
            </a:extLst>
          </p:cNvPr>
          <p:cNvSpPr txBox="1"/>
          <p:nvPr/>
        </p:nvSpPr>
        <p:spPr>
          <a:xfrm>
            <a:off x="7076621" y="3288202"/>
            <a:ext cx="1755289" cy="523220"/>
          </a:xfrm>
          <a:prstGeom prst="rect">
            <a:avLst/>
          </a:prstGeom>
          <a:noFill/>
        </p:spPr>
        <p:txBody>
          <a:bodyPr wrap="none" rtlCol="0">
            <a:spAutoFit/>
          </a:bodyPr>
          <a:lstStyle/>
          <a:p>
            <a:pPr algn="ctr"/>
            <a:r>
              <a:rPr lang="en-GB" sz="1400" dirty="0">
                <a:solidFill>
                  <a:schemeClr val="bg1"/>
                </a:solidFill>
              </a:rPr>
              <a:t>Energy reflected back</a:t>
            </a:r>
          </a:p>
          <a:p>
            <a:pPr algn="ctr"/>
            <a:r>
              <a:rPr lang="en-GB" sz="1400" dirty="0">
                <a:solidFill>
                  <a:schemeClr val="bg1"/>
                </a:solidFill>
              </a:rPr>
              <a:t>onto earth</a:t>
            </a:r>
          </a:p>
        </p:txBody>
      </p:sp>
      <p:sp>
        <p:nvSpPr>
          <p:cNvPr id="20" name="TextBox 19">
            <a:extLst>
              <a:ext uri="{FF2B5EF4-FFF2-40B4-BE49-F238E27FC236}">
                <a16:creationId xmlns:a16="http://schemas.microsoft.com/office/drawing/2014/main" id="{FD222ECA-E9D1-4AD7-A308-1D0FDA027F80}"/>
              </a:ext>
            </a:extLst>
          </p:cNvPr>
          <p:cNvSpPr txBox="1"/>
          <p:nvPr/>
        </p:nvSpPr>
        <p:spPr>
          <a:xfrm>
            <a:off x="2615869" y="1987239"/>
            <a:ext cx="461986" cy="307777"/>
          </a:xfrm>
          <a:prstGeom prst="rect">
            <a:avLst/>
          </a:prstGeom>
          <a:noFill/>
        </p:spPr>
        <p:txBody>
          <a:bodyPr wrap="none" rtlCol="0">
            <a:spAutoFit/>
          </a:bodyPr>
          <a:lstStyle/>
          <a:p>
            <a:r>
              <a:rPr lang="en-GB" sz="1400" b="1" dirty="0"/>
              <a:t>Sun</a:t>
            </a:r>
          </a:p>
        </p:txBody>
      </p:sp>
    </p:spTree>
    <p:extLst>
      <p:ext uri="{BB962C8B-B14F-4D97-AF65-F5344CB8AC3E}">
        <p14:creationId xmlns:p14="http://schemas.microsoft.com/office/powerpoint/2010/main" val="174393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par>
                          <p:cTn id="7" fill="hold">
                            <p:stCondLst>
                              <p:cond delay="0"/>
                            </p:stCondLst>
                            <p:childTnLst>
                              <p:par>
                                <p:cTn id="8" presetID="0" presetClass="path" presetSubtype="0" accel="50000" decel="50000" fill="hold" grpId="0" nodeType="afterEffect">
                                  <p:stCondLst>
                                    <p:cond delay="0"/>
                                  </p:stCondLst>
                                  <p:childTnLst>
                                    <p:animMotion origin="layout" path="M -0.1668 -0.10277 L 0.00234 -0.00023 " pathEditMode="relative" rAng="0" ptsTypes="AA">
                                      <p:cBhvr>
                                        <p:cTn id="9" dur="2000" fill="hold"/>
                                        <p:tgtEl>
                                          <p:spTgt spid="65"/>
                                        </p:tgtEl>
                                        <p:attrNameLst>
                                          <p:attrName>ppt_x</p:attrName>
                                          <p:attrName>ppt_y</p:attrName>
                                        </p:attrNameLst>
                                      </p:cBhvr>
                                      <p:rCtr x="8451" y="5116"/>
                                    </p:animMotion>
                                  </p:childTnLst>
                                </p:cTn>
                              </p:par>
                              <p:par>
                                <p:cTn id="10" presetID="1" presetClass="entr" presetSubtype="0" fill="hold" grpId="1" nodeType="with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par>
                                <p:cTn id="12" presetID="42" presetClass="path" presetSubtype="0" accel="50000" decel="50000" fill="hold" grpId="0" nodeType="withEffect">
                                  <p:stCondLst>
                                    <p:cond delay="0"/>
                                  </p:stCondLst>
                                  <p:childTnLst>
                                    <p:animMotion origin="layout" path="M -0.11498 -0.25393 L 1.66667E-6 -4.81481E-6 " pathEditMode="relative" rAng="0" ptsTypes="AA">
                                      <p:cBhvr>
                                        <p:cTn id="13" dur="2000" fill="hold"/>
                                        <p:tgtEl>
                                          <p:spTgt spid="19"/>
                                        </p:tgtEl>
                                        <p:attrNameLst>
                                          <p:attrName>ppt_x</p:attrName>
                                          <p:attrName>ppt_y</p:attrName>
                                        </p:attrNameLst>
                                      </p:cBhvr>
                                      <p:rCtr x="5820" y="12708"/>
                                    </p:animMotion>
                                  </p:childTnLst>
                                </p:cTn>
                              </p:par>
                              <p:par>
                                <p:cTn id="14" presetID="1" presetClass="entr" presetSubtype="0" fill="hold" grpId="1" nodeType="withEffect">
                                  <p:stCondLst>
                                    <p:cond delay="0"/>
                                  </p:stCondLst>
                                  <p:childTnLst>
                                    <p:set>
                                      <p:cBhvr>
                                        <p:cTn id="15" dur="1" fill="hold">
                                          <p:stCondLst>
                                            <p:cond delay="0"/>
                                          </p:stCondLst>
                                        </p:cTn>
                                        <p:tgtEl>
                                          <p:spTgt spid="66"/>
                                        </p:tgtEl>
                                        <p:attrNameLst>
                                          <p:attrName>style.visibility</p:attrName>
                                        </p:attrNameLst>
                                      </p:cBhvr>
                                      <p:to>
                                        <p:strVal val="visible"/>
                                      </p:to>
                                    </p:set>
                                  </p:childTnLst>
                                </p:cTn>
                              </p:par>
                              <p:par>
                                <p:cTn id="16" presetID="42" presetClass="path" presetSubtype="0" accel="50000" decel="50000" fill="hold" grpId="0" nodeType="withEffect">
                                  <p:stCondLst>
                                    <p:cond delay="0"/>
                                  </p:stCondLst>
                                  <p:childTnLst>
                                    <p:animMotion origin="layout" path="M -0.0431 -0.33009 L 3.125E-6 3.7037E-6 " pathEditMode="relative" rAng="0" ptsTypes="AA">
                                      <p:cBhvr>
                                        <p:cTn id="17" dur="2000" fill="hold"/>
                                        <p:tgtEl>
                                          <p:spTgt spid="66"/>
                                        </p:tgtEl>
                                        <p:attrNameLst>
                                          <p:attrName>ppt_x</p:attrName>
                                          <p:attrName>ppt_y</p:attrName>
                                        </p:attrNameLst>
                                      </p:cBhvr>
                                      <p:rCtr x="2266" y="16829"/>
                                    </p:animMotion>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circle(in)">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0"/>
                                        </p:tgtEl>
                                        <p:attrNameLst>
                                          <p:attrName>style.visibility</p:attrName>
                                        </p:attrNameLst>
                                      </p:cBhvr>
                                      <p:to>
                                        <p:strVal val="visible"/>
                                      </p:to>
                                    </p:set>
                                  </p:childTnLst>
                                </p:cTn>
                              </p:par>
                            </p:childTnLst>
                          </p:cTn>
                        </p:par>
                        <p:par>
                          <p:cTn id="29" fill="hold">
                            <p:stCondLst>
                              <p:cond delay="0"/>
                            </p:stCondLst>
                            <p:childTnLst>
                              <p:par>
                                <p:cTn id="30" presetID="35" presetClass="path" presetSubtype="0" accel="50000" decel="50000" fill="hold" nodeType="afterEffect">
                                  <p:stCondLst>
                                    <p:cond delay="0"/>
                                  </p:stCondLst>
                                  <p:childTnLst>
                                    <p:animMotion origin="layout" path="M 1.875E-6 1.48148E-6 L -0.15716 -0.00857 " pathEditMode="relative" rAng="0" ptsTypes="AA">
                                      <p:cBhvr>
                                        <p:cTn id="31" dur="2000" fill="hold"/>
                                        <p:tgtEl>
                                          <p:spTgt spid="104"/>
                                        </p:tgtEl>
                                        <p:attrNameLst>
                                          <p:attrName>ppt_x</p:attrName>
                                          <p:attrName>ppt_y</p:attrName>
                                        </p:attrNameLst>
                                      </p:cBhvr>
                                      <p:rCtr x="-7865" y="-440"/>
                                    </p:animMotion>
                                  </p:childTnLst>
                                </p:cTn>
                              </p:par>
                              <p:par>
                                <p:cTn id="32" presetID="49" presetClass="path" presetSubtype="0" accel="50000" decel="50000" fill="hold" nodeType="withEffect">
                                  <p:stCondLst>
                                    <p:cond delay="0"/>
                                  </p:stCondLst>
                                  <p:childTnLst>
                                    <p:animMotion origin="layout" path="M 2.5E-6 3.7037E-7 L -0.18268 0.04421 " pathEditMode="relative" rAng="0" ptsTypes="AA">
                                      <p:cBhvr>
                                        <p:cTn id="33" dur="2000" fill="hold"/>
                                        <p:tgtEl>
                                          <p:spTgt spid="140"/>
                                        </p:tgtEl>
                                        <p:attrNameLst>
                                          <p:attrName>ppt_x</p:attrName>
                                          <p:attrName>ppt_y</p:attrName>
                                        </p:attrNameLst>
                                      </p:cBhvr>
                                      <p:rCtr x="-9141" y="2199"/>
                                    </p:animMotion>
                                  </p:childTnLst>
                                </p:cTn>
                              </p:par>
                            </p:childTnLst>
                          </p:cTn>
                        </p:par>
                        <p:par>
                          <p:cTn id="34" fill="hold">
                            <p:stCondLst>
                              <p:cond delay="2000"/>
                            </p:stCondLst>
                            <p:childTnLst>
                              <p:par>
                                <p:cTn id="35" presetID="1" presetClass="entr" presetSubtype="0" fill="hold" grpId="0" nodeType="afterEffect">
                                  <p:stCondLst>
                                    <p:cond delay="0"/>
                                  </p:stCondLst>
                                  <p:iterate type="lt">
                                    <p:tmAbs val="0"/>
                                  </p:iterate>
                                  <p:childTnLst>
                                    <p:set>
                                      <p:cBhvr>
                                        <p:cTn id="36" dur="1" fill="hold">
                                          <p:stCondLst>
                                            <p:cond delay="0"/>
                                          </p:stCondLst>
                                        </p:cTn>
                                        <p:tgtEl>
                                          <p:spTgt spid="169"/>
                                        </p:tgtEl>
                                        <p:attrNameLst>
                                          <p:attrName>style.visibility</p:attrName>
                                        </p:attrNameLst>
                                      </p:cBhvr>
                                      <p:to>
                                        <p:strVal val="visible"/>
                                      </p:to>
                                    </p:set>
                                  </p:childTnLst>
                                </p:cTn>
                              </p:par>
                            </p:childTnLst>
                          </p:cTn>
                        </p:par>
                        <p:par>
                          <p:cTn id="37" fill="hold">
                            <p:stCondLst>
                              <p:cond delay="2000"/>
                            </p:stCondLst>
                            <p:childTnLst>
                              <p:par>
                                <p:cTn id="38" presetID="15" presetClass="emph" presetSubtype="0" grpId="1" nodeType="afterEffect">
                                  <p:stCondLst>
                                    <p:cond delay="0"/>
                                  </p:stCondLst>
                                  <p:iterate type="lt">
                                    <p:tmAbs val="25"/>
                                  </p:iterate>
                                  <p:childTnLst>
                                    <p:set>
                                      <p:cBhvr override="childStyle">
                                        <p:cTn id="39" dur="indefinite"/>
                                        <p:tgtEl>
                                          <p:spTgt spid="169"/>
                                        </p:tgtEl>
                                        <p:attrNameLst>
                                          <p:attrName>style.fontWeight</p:attrName>
                                        </p:attrNameLst>
                                      </p:cBhvr>
                                      <p:to>
                                        <p:strVal val="bold"/>
                                      </p:to>
                                    </p:set>
                                  </p:childTnLst>
                                </p:cTn>
                              </p:par>
                            </p:childTnLst>
                          </p:cTn>
                        </p:par>
                      </p:childTnLst>
                    </p:cTn>
                  </p:par>
                  <p:par>
                    <p:cTn id="40" fill="hold">
                      <p:stCondLst>
                        <p:cond delay="indefinite"/>
                      </p:stCondLst>
                      <p:childTnLst>
                        <p:par>
                          <p:cTn id="41" fill="hold">
                            <p:stCondLst>
                              <p:cond delay="0"/>
                            </p:stCondLst>
                            <p:childTnLst>
                              <p:par>
                                <p:cTn id="42" presetID="6" presetClass="entr" presetSubtype="32" fill="hold" nodeType="clickEffect">
                                  <p:stCondLst>
                                    <p:cond delay="0"/>
                                  </p:stCondLst>
                                  <p:childTnLst>
                                    <p:set>
                                      <p:cBhvr>
                                        <p:cTn id="43" dur="1" fill="hold">
                                          <p:stCondLst>
                                            <p:cond delay="0"/>
                                          </p:stCondLst>
                                        </p:cTn>
                                        <p:tgtEl>
                                          <p:spTgt spid="98"/>
                                        </p:tgtEl>
                                        <p:attrNameLst>
                                          <p:attrName>style.visibility</p:attrName>
                                        </p:attrNameLst>
                                      </p:cBhvr>
                                      <p:to>
                                        <p:strVal val="visible"/>
                                      </p:to>
                                    </p:set>
                                    <p:animEffect transition="in" filter="circle(out)">
                                      <p:cBhvr>
                                        <p:cTn id="44" dur="500"/>
                                        <p:tgtEl>
                                          <p:spTgt spid="98"/>
                                        </p:tgtEl>
                                      </p:cBhvr>
                                    </p:animEffect>
                                  </p:childTnLst>
                                </p:cTn>
                              </p:par>
                            </p:childTnLst>
                          </p:cTn>
                        </p:par>
                        <p:par>
                          <p:cTn id="45" fill="hold">
                            <p:stCondLst>
                              <p:cond delay="500"/>
                            </p:stCondLst>
                            <p:childTnLst>
                              <p:par>
                                <p:cTn id="46" presetID="6" presetClass="entr" presetSubtype="16" fill="hold" nodeType="afterEffect">
                                  <p:stCondLst>
                                    <p:cond delay="0"/>
                                  </p:stCondLst>
                                  <p:childTnLst>
                                    <p:set>
                                      <p:cBhvr>
                                        <p:cTn id="47" dur="1" fill="hold">
                                          <p:stCondLst>
                                            <p:cond delay="0"/>
                                          </p:stCondLst>
                                        </p:cTn>
                                        <p:tgtEl>
                                          <p:spTgt spid="99"/>
                                        </p:tgtEl>
                                        <p:attrNameLst>
                                          <p:attrName>style.visibility</p:attrName>
                                        </p:attrNameLst>
                                      </p:cBhvr>
                                      <p:to>
                                        <p:strVal val="visible"/>
                                      </p:to>
                                    </p:set>
                                    <p:animEffect transition="in" filter="circle(in)">
                                      <p:cBhvr>
                                        <p:cTn id="48" dur="500"/>
                                        <p:tgtEl>
                                          <p:spTgt spid="99"/>
                                        </p:tgtEl>
                                      </p:cBhvr>
                                    </p:animEffect>
                                  </p:childTnLst>
                                </p:cTn>
                              </p:par>
                            </p:childTnLst>
                          </p:cTn>
                        </p:par>
                        <p:par>
                          <p:cTn id="49" fill="hold">
                            <p:stCondLst>
                              <p:cond delay="1000"/>
                            </p:stCondLst>
                            <p:childTnLst>
                              <p:par>
                                <p:cTn id="50" presetID="6" presetClass="entr" presetSubtype="16" fill="hold" nodeType="afterEffect">
                                  <p:stCondLst>
                                    <p:cond delay="0"/>
                                  </p:stCondLst>
                                  <p:childTnLst>
                                    <p:set>
                                      <p:cBhvr>
                                        <p:cTn id="51" dur="1" fill="hold">
                                          <p:stCondLst>
                                            <p:cond delay="0"/>
                                          </p:stCondLst>
                                        </p:cTn>
                                        <p:tgtEl>
                                          <p:spTgt spid="100"/>
                                        </p:tgtEl>
                                        <p:attrNameLst>
                                          <p:attrName>style.visibility</p:attrName>
                                        </p:attrNameLst>
                                      </p:cBhvr>
                                      <p:to>
                                        <p:strVal val="visible"/>
                                      </p:to>
                                    </p:set>
                                    <p:animEffect transition="in" filter="circle(in)">
                                      <p:cBhvr>
                                        <p:cTn id="52" dur="500"/>
                                        <p:tgtEl>
                                          <p:spTgt spid="100"/>
                                        </p:tgtEl>
                                      </p:cBhvr>
                                    </p:animEffect>
                                  </p:childTnLst>
                                </p:cTn>
                              </p:par>
                            </p:childTnLst>
                          </p:cTn>
                        </p:par>
                        <p:par>
                          <p:cTn id="53" fill="hold">
                            <p:stCondLst>
                              <p:cond delay="1500"/>
                            </p:stCondLst>
                            <p:childTnLst>
                              <p:par>
                                <p:cTn id="54" presetID="6" presetClass="entr" presetSubtype="16" fill="hold" nodeType="afterEffect">
                                  <p:stCondLst>
                                    <p:cond delay="0"/>
                                  </p:stCondLst>
                                  <p:childTnLst>
                                    <p:set>
                                      <p:cBhvr>
                                        <p:cTn id="55" dur="1" fill="hold">
                                          <p:stCondLst>
                                            <p:cond delay="0"/>
                                          </p:stCondLst>
                                        </p:cTn>
                                        <p:tgtEl>
                                          <p:spTgt spid="101"/>
                                        </p:tgtEl>
                                        <p:attrNameLst>
                                          <p:attrName>style.visibility</p:attrName>
                                        </p:attrNameLst>
                                      </p:cBhvr>
                                      <p:to>
                                        <p:strVal val="visible"/>
                                      </p:to>
                                    </p:set>
                                    <p:animEffect transition="in" filter="circle(in)">
                                      <p:cBhvr>
                                        <p:cTn id="56" dur="500"/>
                                        <p:tgtEl>
                                          <p:spTgt spid="101"/>
                                        </p:tgtEl>
                                      </p:cBhvr>
                                    </p:animEffect>
                                  </p:childTnLst>
                                </p:cTn>
                              </p:par>
                            </p:childTnLst>
                          </p:cTn>
                        </p:par>
                        <p:par>
                          <p:cTn id="57" fill="hold">
                            <p:stCondLst>
                              <p:cond delay="2000"/>
                            </p:stCondLst>
                            <p:childTnLst>
                              <p:par>
                                <p:cTn id="58" presetID="6" presetClass="entr" presetSubtype="16" fill="hold" nodeType="afterEffect">
                                  <p:stCondLst>
                                    <p:cond delay="0"/>
                                  </p:stCondLst>
                                  <p:childTnLst>
                                    <p:set>
                                      <p:cBhvr>
                                        <p:cTn id="59" dur="1" fill="hold">
                                          <p:stCondLst>
                                            <p:cond delay="0"/>
                                          </p:stCondLst>
                                        </p:cTn>
                                        <p:tgtEl>
                                          <p:spTgt spid="102"/>
                                        </p:tgtEl>
                                        <p:attrNameLst>
                                          <p:attrName>style.visibility</p:attrName>
                                        </p:attrNameLst>
                                      </p:cBhvr>
                                      <p:to>
                                        <p:strVal val="visible"/>
                                      </p:to>
                                    </p:set>
                                    <p:animEffect transition="in" filter="circle(in)">
                                      <p:cBhvr>
                                        <p:cTn id="60" dur="500"/>
                                        <p:tgtEl>
                                          <p:spTgt spid="102"/>
                                        </p:tgtEl>
                                      </p:cBhvr>
                                    </p:animEffect>
                                  </p:childTnLst>
                                </p:cTn>
                              </p:par>
                            </p:childTnLst>
                          </p:cTn>
                        </p:par>
                        <p:par>
                          <p:cTn id="61" fill="hold">
                            <p:stCondLst>
                              <p:cond delay="2500"/>
                            </p:stCondLst>
                            <p:childTnLst>
                              <p:par>
                                <p:cTn id="62" presetID="6" presetClass="entr" presetSubtype="16" fill="hold" nodeType="afterEffect">
                                  <p:stCondLst>
                                    <p:cond delay="0"/>
                                  </p:stCondLst>
                                  <p:childTnLst>
                                    <p:set>
                                      <p:cBhvr>
                                        <p:cTn id="63" dur="1" fill="hold">
                                          <p:stCondLst>
                                            <p:cond delay="0"/>
                                          </p:stCondLst>
                                        </p:cTn>
                                        <p:tgtEl>
                                          <p:spTgt spid="103"/>
                                        </p:tgtEl>
                                        <p:attrNameLst>
                                          <p:attrName>style.visibility</p:attrName>
                                        </p:attrNameLst>
                                      </p:cBhvr>
                                      <p:to>
                                        <p:strVal val="visible"/>
                                      </p:to>
                                    </p:set>
                                    <p:animEffect transition="in" filter="circle(in)">
                                      <p:cBhvr>
                                        <p:cTn id="64" dur="500"/>
                                        <p:tgtEl>
                                          <p:spTgt spid="103"/>
                                        </p:tgtEl>
                                      </p:cBhvr>
                                    </p:animEffect>
                                  </p:childTnLst>
                                </p:cTn>
                              </p:par>
                            </p:childTnLst>
                          </p:cTn>
                        </p:par>
                        <p:par>
                          <p:cTn id="65" fill="hold">
                            <p:stCondLst>
                              <p:cond delay="3000"/>
                            </p:stCondLst>
                            <p:childTnLst>
                              <p:par>
                                <p:cTn id="66" presetID="1" presetClass="entr" presetSubtype="0" fill="hold" grpId="1" nodeType="afterEffect">
                                  <p:stCondLst>
                                    <p:cond delay="0"/>
                                  </p:stCondLst>
                                  <p:iterate type="lt">
                                    <p:tmAbs val="0"/>
                                  </p:iterate>
                                  <p:childTnLst>
                                    <p:set>
                                      <p:cBhvr>
                                        <p:cTn id="67" dur="1" fill="hold">
                                          <p:stCondLst>
                                            <p:cond delay="0"/>
                                          </p:stCondLst>
                                        </p:cTn>
                                        <p:tgtEl>
                                          <p:spTgt spid="170"/>
                                        </p:tgtEl>
                                        <p:attrNameLst>
                                          <p:attrName>style.visibility</p:attrName>
                                        </p:attrNameLst>
                                      </p:cBhvr>
                                      <p:to>
                                        <p:strVal val="visible"/>
                                      </p:to>
                                    </p:set>
                                  </p:childTnLst>
                                </p:cTn>
                              </p:par>
                            </p:childTnLst>
                          </p:cTn>
                        </p:par>
                        <p:par>
                          <p:cTn id="68" fill="hold">
                            <p:stCondLst>
                              <p:cond delay="3000"/>
                            </p:stCondLst>
                            <p:childTnLst>
                              <p:par>
                                <p:cTn id="69" presetID="15" presetClass="emph" presetSubtype="0" grpId="0" nodeType="afterEffect">
                                  <p:stCondLst>
                                    <p:cond delay="0"/>
                                  </p:stCondLst>
                                  <p:iterate type="lt">
                                    <p:tmAbs val="25"/>
                                  </p:iterate>
                                  <p:childTnLst>
                                    <p:set>
                                      <p:cBhvr override="childStyle">
                                        <p:cTn id="70" dur="indefinite"/>
                                        <p:tgtEl>
                                          <p:spTgt spid="170"/>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65" grpId="0" animBg="1"/>
      <p:bldP spid="65" grpId="1" animBg="1"/>
      <p:bldP spid="66" grpId="0" animBg="1"/>
      <p:bldP spid="66" grpId="1" animBg="1"/>
      <p:bldP spid="169" grpId="0"/>
      <p:bldP spid="169" grpId="1"/>
      <p:bldP spid="170" grpId="0"/>
      <p:bldP spid="170" grpId="1"/>
    </p:bld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46029</TotalTime>
  <Words>1617</Words>
  <Application>Microsoft Office PowerPoint</Application>
  <PresentationFormat>Widescreen</PresentationFormat>
  <Paragraphs>329</Paragraphs>
  <Slides>44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MS PGothic</vt:lpstr>
      <vt:lpstr>Arial</vt:lpstr>
      <vt:lpstr>Calibri</vt:lpstr>
      <vt:lpstr>Courier New</vt:lpstr>
      <vt:lpstr>Wingdings</vt:lpstr>
      <vt:lpstr>Custom Design</vt:lpstr>
      <vt:lpstr>PowerPoint Presentation</vt:lpstr>
      <vt:lpstr> Course Schedule</vt:lpstr>
      <vt:lpstr>Trade and Globalization</vt:lpstr>
      <vt:lpstr>Submitting Questions</vt:lpstr>
      <vt:lpstr>       Trade is natural and advantageous</vt:lpstr>
      <vt:lpstr>        </vt:lpstr>
      <vt:lpstr>        The Importance of Trade</vt:lpstr>
      <vt:lpstr>PowerPoint Presentation</vt:lpstr>
      <vt:lpstr>             Evolution of World Trade 1950-2022, volume index, 1950=100</vt:lpstr>
      <vt:lpstr>       World Merchandise Trade by Region, %</vt:lpstr>
      <vt:lpstr>       World Services Trade by Region, %</vt:lpstr>
      <vt:lpstr>U.S. Trade</vt:lpstr>
      <vt:lpstr>       Partner Countries US Imports</vt:lpstr>
      <vt:lpstr>       U.S. Export and Import partners 2025</vt:lpstr>
      <vt:lpstr>       A View from International Trade Theory &amp; Policy</vt:lpstr>
      <vt:lpstr>       The China Shock</vt:lpstr>
      <vt:lpstr>Trade Disrupts Job Markets</vt:lpstr>
      <vt:lpstr>        Let’s talk about tariffs</vt:lpstr>
      <vt:lpstr>          Tariff History: World and U.S.</vt:lpstr>
      <vt:lpstr>        The New World of Tariffs: Highlights</vt:lpstr>
      <vt:lpstr>       Justification for Tariffs</vt:lpstr>
      <vt:lpstr>       What about these Justifications?</vt:lpstr>
      <vt:lpstr>                        China</vt:lpstr>
      <vt:lpstr>PowerPoint Presentation</vt:lpstr>
      <vt:lpstr>PowerPoint Presentation</vt:lpstr>
      <vt:lpstr>       Share of Chinese Imports subject to Tariffs</vt:lpstr>
      <vt:lpstr>       A few more Things</vt:lpstr>
      <vt:lpstr>       Effects of Tariffs</vt:lpstr>
      <vt:lpstr>          Case study steel tariffs</vt:lpstr>
      <vt:lpstr>               Steel and Aluminum</vt:lpstr>
      <vt:lpstr>PowerPoint Presentation</vt:lpstr>
      <vt:lpstr>       Who pays for tariffs?</vt:lpstr>
      <vt:lpstr>       China import prices</vt:lpstr>
      <vt:lpstr>      The price effects of the 2025 tariffs broadly</vt:lpstr>
      <vt:lpstr>       Effects of Tariffs</vt:lpstr>
      <vt:lpstr>       Effect of Tariffs on Households</vt:lpstr>
      <vt:lpstr>       What about lowering the trade deficit?</vt:lpstr>
      <vt:lpstr>PowerPoint Presentation</vt:lpstr>
      <vt:lpstr>        Has US Manufacturing benefited?</vt:lpstr>
      <vt:lpstr>         The Bigger Picture on World Trade</vt:lpstr>
      <vt:lpstr>PowerPoint Presentation</vt:lpstr>
      <vt:lpstr>PowerPoint Presentation</vt:lpstr>
      <vt:lpstr> Thank you!</vt:lpstr>
      <vt:lpstr>Next: The Atmospheric Greenhouse Effect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Andreas Waldkirch</cp:lastModifiedBy>
  <cp:revision>1165</cp:revision>
  <cp:lastPrinted>2026-01-23T15:55:44Z</cp:lastPrinted>
  <dcterms:created xsi:type="dcterms:W3CDTF">2017-05-03T22:30:38Z</dcterms:created>
  <dcterms:modified xsi:type="dcterms:W3CDTF">2026-10-14T19:31:09Z</dcterms:modified>
</cp:coreProperties>
</file>